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57" r:id="rId3"/>
    <p:sldId id="263" r:id="rId4"/>
    <p:sldId id="267" r:id="rId5"/>
    <p:sldId id="261" r:id="rId6"/>
    <p:sldId id="262" r:id="rId7"/>
    <p:sldId id="266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4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388" y="7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84BD9-040D-4D3F-8D2B-E04761D89D88}" type="datetimeFigureOut">
              <a:rPr lang="zh-TW" altLang="en-US" smtClean="0"/>
              <a:t>2025/9/15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E032D-BCBE-4D32-B7FD-D7C6BC0D09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2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D6DB9-9191-425F-BB08-4A2158137B15}" type="datetimeFigureOut">
              <a:rPr lang="zh-TW" altLang="en-US" smtClean="0"/>
              <a:t>2025/9/15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8CDB6-6BDB-4FE2-A777-F2AA32FEAA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5037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609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5587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28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288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91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09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28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539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橢圓 7"/>
          <p:cNvSpPr/>
          <p:nvPr userDrawn="1"/>
        </p:nvSpPr>
        <p:spPr>
          <a:xfrm>
            <a:off x="542293" y="235111"/>
            <a:ext cx="3143531" cy="31722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 userDrawn="1"/>
        </p:nvSpPr>
        <p:spPr>
          <a:xfrm>
            <a:off x="3948868" y="235110"/>
            <a:ext cx="8409064" cy="848585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橢圓 4"/>
          <p:cNvSpPr/>
          <p:nvPr userDrawn="1"/>
        </p:nvSpPr>
        <p:spPr>
          <a:xfrm>
            <a:off x="3581400" y="235111"/>
            <a:ext cx="8409064" cy="8485859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 userDrawn="1"/>
        </p:nvSpPr>
        <p:spPr>
          <a:xfrm>
            <a:off x="279250" y="235111"/>
            <a:ext cx="3143531" cy="3172240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375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948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451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2019/11/25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43F78-C90C-433F-BF22-E3E6137DC8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59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ingchen@mail.ntut.edu.tw" TargetMode="External"/><Relationship Id="rId2" Type="http://schemas.openxmlformats.org/officeDocument/2006/relationships/hyperlink" Target="mailto:ann77120206@ntut.edu.tw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jingchen@mail.ntut.edu.tw" TargetMode="External"/><Relationship Id="rId2" Type="http://schemas.openxmlformats.org/officeDocument/2006/relationships/hyperlink" Target="mailto:liwen@ntut.edu.tw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橢圓 6"/>
          <p:cNvSpPr/>
          <p:nvPr/>
        </p:nvSpPr>
        <p:spPr>
          <a:xfrm>
            <a:off x="750605" y="354752"/>
            <a:ext cx="8409064" cy="8485859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4" name="橢圓 3"/>
          <p:cNvSpPr/>
          <p:nvPr/>
        </p:nvSpPr>
        <p:spPr>
          <a:xfrm>
            <a:off x="376013" y="354752"/>
            <a:ext cx="8409064" cy="848585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63309" y="2771609"/>
            <a:ext cx="84090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</a:rPr>
              <a:t>校內電子看板</a:t>
            </a:r>
            <a:endParaRPr lang="en-US" altLang="zh-TW" sz="48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</a:rPr>
              <a:t>（</a:t>
            </a:r>
            <a:r>
              <a:rPr lang="en-US" altLang="zh-TW" sz="4800" b="1" dirty="0">
                <a:solidFill>
                  <a:schemeClr val="bg1">
                    <a:lumMod val="95000"/>
                  </a:schemeClr>
                </a:solidFill>
              </a:rPr>
              <a:t>WOW Artist</a:t>
            </a: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</a:rPr>
              <a:t>）</a:t>
            </a:r>
            <a:endParaRPr lang="en-US" altLang="zh-TW" sz="48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</a:rPr>
              <a:t>上傳須知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8553724" y="132019"/>
            <a:ext cx="36382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700" b="1" dirty="0">
                <a:solidFill>
                  <a:schemeClr val="tx2"/>
                </a:solidFill>
              </a:rPr>
              <a:t>2019</a:t>
            </a:r>
            <a:r>
              <a:rPr lang="zh-TW" altLang="en-US" sz="2700" b="1" dirty="0">
                <a:solidFill>
                  <a:schemeClr val="tx2"/>
                </a:solidFill>
              </a:rPr>
              <a:t>年</a:t>
            </a:r>
            <a:r>
              <a:rPr lang="en-US" altLang="zh-TW" sz="2700" b="1" dirty="0">
                <a:solidFill>
                  <a:schemeClr val="tx2"/>
                </a:solidFill>
              </a:rPr>
              <a:t>11</a:t>
            </a:r>
            <a:r>
              <a:rPr lang="zh-TW" altLang="en-US" sz="2700" b="1" dirty="0">
                <a:solidFill>
                  <a:schemeClr val="tx2"/>
                </a:solidFill>
              </a:rPr>
              <a:t>月</a:t>
            </a:r>
            <a:r>
              <a:rPr lang="en-US" altLang="zh-TW" sz="2700" b="1" dirty="0">
                <a:solidFill>
                  <a:schemeClr val="tx2"/>
                </a:solidFill>
              </a:rPr>
              <a:t>25</a:t>
            </a:r>
            <a:r>
              <a:rPr lang="zh-TW" altLang="en-US" sz="2700" b="1" dirty="0">
                <a:solidFill>
                  <a:schemeClr val="tx2"/>
                </a:solidFill>
              </a:rPr>
              <a:t>日 製作</a:t>
            </a:r>
            <a:endParaRPr lang="en-US" altLang="zh-TW" sz="2700" b="1" dirty="0">
              <a:solidFill>
                <a:schemeClr val="tx2"/>
              </a:solidFill>
            </a:endParaRPr>
          </a:p>
          <a:p>
            <a:r>
              <a:rPr lang="en-US" altLang="zh-TW" sz="2700" b="1" dirty="0">
                <a:solidFill>
                  <a:schemeClr val="tx2"/>
                </a:solidFill>
              </a:rPr>
              <a:t>2021</a:t>
            </a:r>
            <a:r>
              <a:rPr lang="zh-TW" altLang="en-US" sz="2700" b="1" dirty="0">
                <a:solidFill>
                  <a:schemeClr val="tx2"/>
                </a:solidFill>
              </a:rPr>
              <a:t>年</a:t>
            </a:r>
            <a:r>
              <a:rPr lang="en-US" altLang="zh-TW" sz="2700" b="1" dirty="0">
                <a:solidFill>
                  <a:schemeClr val="tx2"/>
                </a:solidFill>
              </a:rPr>
              <a:t>04</a:t>
            </a:r>
            <a:r>
              <a:rPr lang="zh-TW" altLang="en-US" sz="2700" b="1" dirty="0">
                <a:solidFill>
                  <a:schemeClr val="tx2"/>
                </a:solidFill>
              </a:rPr>
              <a:t>月</a:t>
            </a:r>
            <a:r>
              <a:rPr lang="en-US" altLang="zh-TW" sz="2700" b="1" dirty="0">
                <a:solidFill>
                  <a:schemeClr val="tx2"/>
                </a:solidFill>
              </a:rPr>
              <a:t>14</a:t>
            </a:r>
            <a:r>
              <a:rPr lang="zh-TW" altLang="en-US" sz="2700" b="1" dirty="0">
                <a:solidFill>
                  <a:schemeClr val="tx2"/>
                </a:solidFill>
              </a:rPr>
              <a:t>日 修改</a:t>
            </a:r>
            <a:endParaRPr lang="en-US" altLang="zh-TW" sz="2700" b="1" dirty="0">
              <a:solidFill>
                <a:schemeClr val="tx2"/>
              </a:solidFill>
            </a:endParaRPr>
          </a:p>
          <a:p>
            <a:r>
              <a:rPr lang="en-US" altLang="zh-TW" sz="2700" b="1" dirty="0">
                <a:solidFill>
                  <a:schemeClr val="tx2"/>
                </a:solidFill>
              </a:rPr>
              <a:t>2023</a:t>
            </a:r>
            <a:r>
              <a:rPr lang="zh-TW" altLang="en-US" sz="2700" b="1" dirty="0">
                <a:solidFill>
                  <a:schemeClr val="tx2"/>
                </a:solidFill>
              </a:rPr>
              <a:t>年</a:t>
            </a:r>
            <a:r>
              <a:rPr lang="en-US" altLang="zh-TW" sz="2700" b="1" dirty="0">
                <a:solidFill>
                  <a:schemeClr val="tx2"/>
                </a:solidFill>
              </a:rPr>
              <a:t>12</a:t>
            </a:r>
            <a:r>
              <a:rPr lang="zh-TW" altLang="en-US" sz="2700" b="1" dirty="0">
                <a:solidFill>
                  <a:schemeClr val="tx2"/>
                </a:solidFill>
              </a:rPr>
              <a:t>月</a:t>
            </a:r>
            <a:r>
              <a:rPr lang="en-US" altLang="zh-TW" sz="2700" b="1" dirty="0">
                <a:solidFill>
                  <a:schemeClr val="tx2"/>
                </a:solidFill>
              </a:rPr>
              <a:t>07</a:t>
            </a:r>
            <a:r>
              <a:rPr lang="zh-TW" altLang="en-US" sz="2700" b="1" dirty="0">
                <a:solidFill>
                  <a:schemeClr val="tx2"/>
                </a:solidFill>
              </a:rPr>
              <a:t>日 更新</a:t>
            </a:r>
            <a:endParaRPr lang="en-US" altLang="zh-TW" sz="2700" b="1" dirty="0">
              <a:solidFill>
                <a:schemeClr val="tx2"/>
              </a:solidFill>
            </a:endParaRPr>
          </a:p>
          <a:p>
            <a:r>
              <a:rPr lang="en-US" altLang="zh-TW" sz="2700" b="1" dirty="0">
                <a:solidFill>
                  <a:schemeClr val="tx2"/>
                </a:solidFill>
              </a:rPr>
              <a:t>2024</a:t>
            </a:r>
            <a:r>
              <a:rPr lang="zh-TW" altLang="en-US" sz="2700" b="1" dirty="0">
                <a:solidFill>
                  <a:schemeClr val="tx2"/>
                </a:solidFill>
              </a:rPr>
              <a:t>年</a:t>
            </a:r>
            <a:r>
              <a:rPr lang="en-US" altLang="zh-TW" sz="2700" b="1" dirty="0">
                <a:solidFill>
                  <a:schemeClr val="tx2"/>
                </a:solidFill>
              </a:rPr>
              <a:t>11</a:t>
            </a:r>
            <a:r>
              <a:rPr lang="zh-TW" altLang="en-US" sz="2700" b="1" dirty="0">
                <a:solidFill>
                  <a:schemeClr val="tx2"/>
                </a:solidFill>
              </a:rPr>
              <a:t>月</a:t>
            </a:r>
            <a:r>
              <a:rPr lang="en-US" altLang="zh-TW" sz="2700" b="1" dirty="0">
                <a:solidFill>
                  <a:schemeClr val="tx2"/>
                </a:solidFill>
              </a:rPr>
              <a:t>04</a:t>
            </a:r>
            <a:r>
              <a:rPr lang="zh-TW" altLang="en-US" sz="2700" b="1" dirty="0">
                <a:solidFill>
                  <a:schemeClr val="tx2"/>
                </a:solidFill>
              </a:rPr>
              <a:t>日 二更</a:t>
            </a:r>
            <a:endParaRPr lang="en-US" altLang="zh-TW" sz="2700" b="1" dirty="0">
              <a:solidFill>
                <a:schemeClr val="tx2"/>
              </a:solidFill>
            </a:endParaRPr>
          </a:p>
          <a:p>
            <a:r>
              <a:rPr lang="en-US" altLang="zh-TW" sz="2700" b="1" dirty="0">
                <a:solidFill>
                  <a:schemeClr val="tx2"/>
                </a:solidFill>
              </a:rPr>
              <a:t>2025</a:t>
            </a:r>
            <a:r>
              <a:rPr lang="zh-TW" altLang="en-US" sz="2700" b="1" dirty="0">
                <a:solidFill>
                  <a:schemeClr val="tx2"/>
                </a:solidFill>
              </a:rPr>
              <a:t>年</a:t>
            </a:r>
            <a:r>
              <a:rPr lang="en-US" altLang="zh-TW" sz="2400" b="1" dirty="0">
                <a:solidFill>
                  <a:schemeClr val="tx2"/>
                </a:solidFill>
              </a:rPr>
              <a:t>04</a:t>
            </a:r>
            <a:r>
              <a:rPr lang="zh-TW" altLang="en-US" sz="2700" b="1" dirty="0">
                <a:solidFill>
                  <a:schemeClr val="tx2"/>
                </a:solidFill>
              </a:rPr>
              <a:t>月</a:t>
            </a:r>
            <a:r>
              <a:rPr lang="en-US" altLang="zh-TW" sz="2700" b="1" dirty="0">
                <a:solidFill>
                  <a:schemeClr val="tx2"/>
                </a:solidFill>
              </a:rPr>
              <a:t>07</a:t>
            </a:r>
            <a:r>
              <a:rPr lang="zh-TW" altLang="en-US" sz="2700" b="1" dirty="0">
                <a:solidFill>
                  <a:schemeClr val="tx2"/>
                </a:solidFill>
              </a:rPr>
              <a:t>日 三更</a:t>
            </a:r>
            <a:endParaRPr lang="en-US" altLang="zh-TW" sz="2700" b="1" dirty="0">
              <a:solidFill>
                <a:schemeClr val="tx2"/>
              </a:solidFill>
            </a:endParaRPr>
          </a:p>
          <a:p>
            <a:r>
              <a:rPr lang="en-US" altLang="zh-TW" sz="2700" b="1" dirty="0">
                <a:solidFill>
                  <a:schemeClr val="tx2"/>
                </a:solidFill>
              </a:rPr>
              <a:t>2025</a:t>
            </a:r>
            <a:r>
              <a:rPr lang="zh-TW" altLang="en-US" sz="2700" b="1" dirty="0">
                <a:solidFill>
                  <a:schemeClr val="tx2"/>
                </a:solidFill>
              </a:rPr>
              <a:t>年</a:t>
            </a:r>
            <a:r>
              <a:rPr lang="en-US" altLang="zh-TW" sz="2700" b="1" dirty="0">
                <a:solidFill>
                  <a:schemeClr val="tx2"/>
                </a:solidFill>
              </a:rPr>
              <a:t>09</a:t>
            </a:r>
            <a:r>
              <a:rPr lang="zh-TW" altLang="en-US" sz="2700" b="1" dirty="0">
                <a:solidFill>
                  <a:schemeClr val="tx2"/>
                </a:solidFill>
              </a:rPr>
              <a:t>月</a:t>
            </a:r>
            <a:r>
              <a:rPr lang="en-US" altLang="zh-TW" sz="2700" b="1" dirty="0">
                <a:solidFill>
                  <a:schemeClr val="tx2"/>
                </a:solidFill>
              </a:rPr>
              <a:t>15</a:t>
            </a:r>
            <a:r>
              <a:rPr lang="zh-TW" altLang="en-US" sz="2700" b="1" dirty="0">
                <a:solidFill>
                  <a:schemeClr val="tx2"/>
                </a:solidFill>
              </a:rPr>
              <a:t>日 四更</a:t>
            </a: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669" y="5079933"/>
            <a:ext cx="3023166" cy="177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90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156702" y="1480285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chemeClr val="bg1"/>
                </a:solidFill>
                <a:cs typeface="Times New Roman" panose="02020603050405020304" pitchFamily="18" charset="0"/>
              </a:rPr>
              <a:t>流程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4146714" y="1538841"/>
            <a:ext cx="6944857" cy="4930537"/>
            <a:chOff x="-39514" y="57570"/>
            <a:chExt cx="5454116" cy="3872444"/>
          </a:xfrm>
        </p:grpSpPr>
        <p:sp>
          <p:nvSpPr>
            <p:cNvPr id="8" name="迴轉箭號 7"/>
            <p:cNvSpPr/>
            <p:nvPr/>
          </p:nvSpPr>
          <p:spPr>
            <a:xfrm rot="16200000">
              <a:off x="-44915" y="2170247"/>
              <a:ext cx="1610447" cy="1599645"/>
            </a:xfrm>
            <a:prstGeom prst="uturnArrow">
              <a:avLst>
                <a:gd name="adj1" fmla="val 10346"/>
                <a:gd name="adj2" fmla="val 14256"/>
                <a:gd name="adj3" fmla="val 17287"/>
                <a:gd name="adj4" fmla="val 46741"/>
                <a:gd name="adj5" fmla="val 100000"/>
              </a:avLst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2400" dirty="0">
                <a:solidFill>
                  <a:schemeClr val="tx2">
                    <a:lumMod val="50000"/>
                  </a:schemeClr>
                </a:solidFill>
                <a:latin typeface="+mn-ea"/>
              </a:endParaRPr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833960" y="57570"/>
              <a:ext cx="1729328" cy="398780"/>
            </a:xfrm>
            <a:prstGeom prst="roundRect">
              <a:avLst/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altLang="en-US" sz="1600" kern="100" dirty="0">
                  <a:solidFill>
                    <a:schemeClr val="tx2">
                      <a:lumMod val="50000"/>
                    </a:schemeClr>
                  </a:solidFill>
                  <a:latin typeface="+mn-ea"/>
                  <a:cs typeface="Times New Roman" panose="02020603050405020304" pitchFamily="18" charset="0"/>
                </a:rPr>
                <a:t>申請</a:t>
              </a:r>
              <a:r>
                <a:rPr lang="zh-TW" altLang="en-US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上傳權限</a:t>
              </a:r>
              <a:endParaRPr lang="zh-TW" sz="1600" kern="100" dirty="0">
                <a:solidFill>
                  <a:schemeClr val="tx2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833960" y="1106667"/>
              <a:ext cx="1729328" cy="437645"/>
            </a:xfrm>
            <a:prstGeom prst="roundRect">
              <a:avLst/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編輯</a:t>
              </a:r>
              <a:r>
                <a:rPr lang="zh-TW" altLang="en-US" sz="1600" kern="100" dirty="0">
                  <a:solidFill>
                    <a:schemeClr val="tx2">
                      <a:lumMod val="50000"/>
                    </a:schemeClr>
                  </a:solidFill>
                  <a:latin typeface="+mn-ea"/>
                  <a:cs typeface="Times New Roman" panose="02020603050405020304" pitchFamily="18" charset="0"/>
                </a:rPr>
                <a:t>內容並</a:t>
              </a:r>
              <a:r>
                <a:rPr lang="zh-TW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上傳</a:t>
              </a:r>
            </a:p>
          </p:txBody>
        </p:sp>
        <p:sp>
          <p:nvSpPr>
            <p:cNvPr id="11" name="圓角矩形 10"/>
            <p:cNvSpPr/>
            <p:nvPr/>
          </p:nvSpPr>
          <p:spPr>
            <a:xfrm>
              <a:off x="1672547" y="2186929"/>
              <a:ext cx="3742055" cy="398780"/>
            </a:xfrm>
            <a:prstGeom prst="roundRect">
              <a:avLst/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altLang="zh-TW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email</a:t>
              </a:r>
              <a:r>
                <a:rPr lang="zh-TW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告知承辦人</a:t>
              </a:r>
              <a:r>
                <a:rPr lang="zh-TW" altLang="en-US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已完成上傳，</a:t>
              </a:r>
              <a:r>
                <a:rPr lang="zh-TW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並等待審核結果</a:t>
              </a:r>
            </a:p>
          </p:txBody>
        </p:sp>
        <p:sp>
          <p:nvSpPr>
            <p:cNvPr id="12" name="圓角矩形 11"/>
            <p:cNvSpPr/>
            <p:nvPr/>
          </p:nvSpPr>
          <p:spPr>
            <a:xfrm>
              <a:off x="3543574" y="3527799"/>
              <a:ext cx="1362871" cy="39878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完成海報上傳</a:t>
              </a:r>
            </a:p>
          </p:txBody>
        </p:sp>
        <p:sp>
          <p:nvSpPr>
            <p:cNvPr id="13" name="圓角矩形 12"/>
            <p:cNvSpPr/>
            <p:nvPr/>
          </p:nvSpPr>
          <p:spPr>
            <a:xfrm>
              <a:off x="746503" y="3527799"/>
              <a:ext cx="2151195" cy="40221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altLang="zh-TW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Email</a:t>
              </a:r>
              <a:r>
                <a:rPr lang="zh-TW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通知上傳者</a:t>
              </a:r>
              <a:r>
                <a:rPr lang="zh-TW" altLang="en-US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進行</a:t>
              </a:r>
              <a:r>
                <a:rPr lang="zh-TW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修改</a:t>
              </a:r>
            </a:p>
          </p:txBody>
        </p:sp>
        <p:sp>
          <p:nvSpPr>
            <p:cNvPr id="14" name="向下箭號 13"/>
            <p:cNvSpPr/>
            <p:nvPr/>
          </p:nvSpPr>
          <p:spPr>
            <a:xfrm>
              <a:off x="1711385" y="580253"/>
              <a:ext cx="232410" cy="398780"/>
            </a:xfrm>
            <a:prstGeom prst="downArrow">
              <a:avLst/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2400">
                <a:solidFill>
                  <a:schemeClr val="tx2">
                    <a:lumMod val="50000"/>
                  </a:schemeClr>
                </a:solidFill>
                <a:latin typeface="+mn-ea"/>
              </a:endParaRPr>
            </a:p>
          </p:txBody>
        </p:sp>
        <p:sp>
          <p:nvSpPr>
            <p:cNvPr id="15" name="向下箭號 14"/>
            <p:cNvSpPr/>
            <p:nvPr/>
          </p:nvSpPr>
          <p:spPr>
            <a:xfrm rot="19429704">
              <a:off x="1949403" y="1707604"/>
              <a:ext cx="232410" cy="398780"/>
            </a:xfrm>
            <a:prstGeom prst="downArrow">
              <a:avLst/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2400">
                <a:solidFill>
                  <a:schemeClr val="tx2">
                    <a:lumMod val="50000"/>
                  </a:schemeClr>
                </a:solidFill>
                <a:latin typeface="+mn-ea"/>
              </a:endParaRPr>
            </a:p>
          </p:txBody>
        </p:sp>
        <p:sp>
          <p:nvSpPr>
            <p:cNvPr id="16" name="向右箭號 15"/>
            <p:cNvSpPr/>
            <p:nvPr/>
          </p:nvSpPr>
          <p:spPr>
            <a:xfrm rot="3557088">
              <a:off x="3276397" y="2959866"/>
              <a:ext cx="648722" cy="281935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2400" dirty="0">
                <a:solidFill>
                  <a:schemeClr val="tx2">
                    <a:lumMod val="50000"/>
                  </a:schemeClr>
                </a:solidFill>
                <a:latin typeface="+mn-ea"/>
              </a:endParaRPr>
            </a:p>
          </p:txBody>
        </p:sp>
        <p:sp>
          <p:nvSpPr>
            <p:cNvPr id="17" name="向右箭號 16"/>
            <p:cNvSpPr/>
            <p:nvPr/>
          </p:nvSpPr>
          <p:spPr>
            <a:xfrm rot="7644294">
              <a:off x="2048174" y="3001458"/>
              <a:ext cx="687066" cy="245732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2400">
                <a:solidFill>
                  <a:schemeClr val="tx2">
                    <a:lumMod val="50000"/>
                  </a:schemeClr>
                </a:solidFill>
                <a:latin typeface="+mn-ea"/>
              </a:endParaRPr>
            </a:p>
          </p:txBody>
        </p:sp>
        <p:sp>
          <p:nvSpPr>
            <p:cNvPr id="18" name="文字方塊 2"/>
            <p:cNvSpPr txBox="1">
              <a:spLocks noChangeArrowheads="1"/>
            </p:cNvSpPr>
            <p:nvPr/>
          </p:nvSpPr>
          <p:spPr bwMode="auto">
            <a:xfrm>
              <a:off x="3827453" y="2831000"/>
              <a:ext cx="663331" cy="2659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TW"/>
              </a:defPPr>
              <a:lvl1pPr algn="ctr">
                <a:spcAft>
                  <a:spcPts val="0"/>
                </a:spcAft>
                <a:defRPr sz="1600" kern="10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zh-TW" altLang="en-US" dirty="0"/>
                <a:t>通過</a:t>
              </a:r>
            </a:p>
          </p:txBody>
        </p:sp>
        <p:sp>
          <p:nvSpPr>
            <p:cNvPr id="19" name="文字方塊 2"/>
            <p:cNvSpPr txBox="1">
              <a:spLocks noChangeArrowheads="1"/>
            </p:cNvSpPr>
            <p:nvPr/>
          </p:nvSpPr>
          <p:spPr bwMode="auto">
            <a:xfrm>
              <a:off x="1232154" y="2870813"/>
              <a:ext cx="655954" cy="2659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600" kern="100" dirty="0">
                  <a:solidFill>
                    <a:schemeClr val="tx2">
                      <a:lumMod val="50000"/>
                    </a:schemeClr>
                  </a:solidFill>
                  <a:effectLst/>
                  <a:latin typeface="+mn-ea"/>
                  <a:cs typeface="Times New Roman" panose="02020603050405020304" pitchFamily="18" charset="0"/>
                </a:rPr>
                <a:t>須修正</a:t>
              </a:r>
            </a:p>
          </p:txBody>
        </p:sp>
      </p:grpSp>
      <p:sp>
        <p:nvSpPr>
          <p:cNvPr id="21" name="投影片編號版面配置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20" name="圓角矩形 8">
            <a:extLst>
              <a:ext uri="{FF2B5EF4-FFF2-40B4-BE49-F238E27FC236}">
                <a16:creationId xmlns:a16="http://schemas.microsoft.com/office/drawing/2014/main" id="{C9A653A4-AA5D-4D8A-AC11-923465B61145}"/>
              </a:ext>
            </a:extLst>
          </p:cNvPr>
          <p:cNvSpPr/>
          <p:nvPr/>
        </p:nvSpPr>
        <p:spPr>
          <a:xfrm>
            <a:off x="7975517" y="1458091"/>
            <a:ext cx="2582896" cy="65805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TW" altLang="en-US" sz="1600" kern="100" dirty="0">
                <a:solidFill>
                  <a:schemeClr val="tx2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申請</a:t>
            </a:r>
            <a:r>
              <a:rPr lang="zh-TW" altLang="en-US" sz="1600" kern="100" dirty="0">
                <a:solidFill>
                  <a:schemeClr val="tx2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上傳權限並至秘書室取得該軟體</a:t>
            </a:r>
            <a:r>
              <a:rPr lang="zh-TW" altLang="en-US" sz="1600" kern="100" dirty="0">
                <a:solidFill>
                  <a:schemeClr val="tx2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、</a:t>
            </a:r>
            <a:r>
              <a:rPr lang="zh-TW" altLang="en-US" sz="1600" kern="100" dirty="0">
                <a:solidFill>
                  <a:schemeClr val="tx2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使用手冊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32D2430-FA3C-42E1-B675-4B0A18B25C79}"/>
              </a:ext>
            </a:extLst>
          </p:cNvPr>
          <p:cNvSpPr txBox="1"/>
          <p:nvPr/>
        </p:nvSpPr>
        <p:spPr>
          <a:xfrm>
            <a:off x="5658789" y="1045130"/>
            <a:ext cx="1798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chemeClr val="bg1"/>
                </a:solidFill>
              </a:rPr>
              <a:t>首次申請已有軟體</a:t>
            </a:r>
            <a:endParaRPr lang="en-US" altLang="zh-TW" sz="1400" b="1" dirty="0">
              <a:solidFill>
                <a:schemeClr val="bg1"/>
              </a:solidFill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245008AE-A95A-455D-9526-15DA043DBD24}"/>
              </a:ext>
            </a:extLst>
          </p:cNvPr>
          <p:cNvSpPr txBox="1"/>
          <p:nvPr/>
        </p:nvSpPr>
        <p:spPr>
          <a:xfrm>
            <a:off x="8459668" y="1045131"/>
            <a:ext cx="1522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chemeClr val="bg1"/>
                </a:solidFill>
              </a:rPr>
              <a:t>首次申請無軟體</a:t>
            </a:r>
            <a:endParaRPr lang="en-US" altLang="zh-TW" sz="1400" b="1" dirty="0">
              <a:solidFill>
                <a:schemeClr val="bg1"/>
              </a:solidFill>
            </a:endParaRPr>
          </a:p>
        </p:txBody>
      </p:sp>
      <p:sp>
        <p:nvSpPr>
          <p:cNvPr id="25" name="向下箭號 13">
            <a:extLst>
              <a:ext uri="{FF2B5EF4-FFF2-40B4-BE49-F238E27FC236}">
                <a16:creationId xmlns:a16="http://schemas.microsoft.com/office/drawing/2014/main" id="{E4C886CE-60F8-4BDB-8524-10996C6F36A9}"/>
              </a:ext>
            </a:extLst>
          </p:cNvPr>
          <p:cNvSpPr/>
          <p:nvPr/>
        </p:nvSpPr>
        <p:spPr>
          <a:xfrm>
            <a:off x="8900994" y="2247430"/>
            <a:ext cx="295933" cy="507741"/>
          </a:xfrm>
          <a:prstGeom prst="downArrow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2400">
              <a:solidFill>
                <a:schemeClr val="tx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6" name="圓角矩形 9">
            <a:extLst>
              <a:ext uri="{FF2B5EF4-FFF2-40B4-BE49-F238E27FC236}">
                <a16:creationId xmlns:a16="http://schemas.microsoft.com/office/drawing/2014/main" id="{A2DCE73D-82B8-4F9A-8EDC-B76EAE398D4E}"/>
              </a:ext>
            </a:extLst>
          </p:cNvPr>
          <p:cNvSpPr/>
          <p:nvPr/>
        </p:nvSpPr>
        <p:spPr>
          <a:xfrm>
            <a:off x="8098289" y="2883802"/>
            <a:ext cx="2201996" cy="557226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TW" altLang="en-US" sz="1600" kern="100" dirty="0">
                <a:solidFill>
                  <a:schemeClr val="tx2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下載</a:t>
            </a:r>
            <a:r>
              <a:rPr lang="en-US" sz="1600" kern="100" dirty="0">
                <a:solidFill>
                  <a:schemeClr val="tx2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WOW Artist</a:t>
            </a:r>
            <a:endParaRPr lang="en-US" sz="1600" kern="100" dirty="0">
              <a:solidFill>
                <a:schemeClr val="tx2">
                  <a:lumMod val="50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zh-TW" sz="1600" kern="100" dirty="0">
                <a:solidFill>
                  <a:schemeClr val="tx2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編輯</a:t>
            </a:r>
            <a:r>
              <a:rPr lang="zh-TW" altLang="en-US" sz="1600" kern="100" dirty="0">
                <a:solidFill>
                  <a:schemeClr val="tx2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內容並</a:t>
            </a:r>
            <a:r>
              <a:rPr lang="zh-TW" sz="1600" kern="100" dirty="0">
                <a:solidFill>
                  <a:schemeClr val="tx2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上傳</a:t>
            </a:r>
          </a:p>
        </p:txBody>
      </p:sp>
      <p:sp>
        <p:nvSpPr>
          <p:cNvPr id="27" name="向下箭號 14">
            <a:extLst>
              <a:ext uri="{FF2B5EF4-FFF2-40B4-BE49-F238E27FC236}">
                <a16:creationId xmlns:a16="http://schemas.microsoft.com/office/drawing/2014/main" id="{6098E91D-40EE-44EC-A82D-03C198D84B1C}"/>
              </a:ext>
            </a:extLst>
          </p:cNvPr>
          <p:cNvSpPr/>
          <p:nvPr/>
        </p:nvSpPr>
        <p:spPr>
          <a:xfrm rot="2453001">
            <a:off x="8839215" y="3633324"/>
            <a:ext cx="295933" cy="507741"/>
          </a:xfrm>
          <a:prstGeom prst="downArrow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2400">
              <a:solidFill>
                <a:schemeClr val="tx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964D1A21-1503-4772-89F3-327E51FA863E}"/>
              </a:ext>
            </a:extLst>
          </p:cNvPr>
          <p:cNvSpPr txBox="1"/>
          <p:nvPr/>
        </p:nvSpPr>
        <p:spPr>
          <a:xfrm>
            <a:off x="9741384" y="3963001"/>
            <a:ext cx="1273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chemeClr val="bg1"/>
                </a:solidFill>
              </a:rPr>
              <a:t>有權限有軟體</a:t>
            </a:r>
            <a:endParaRPr lang="en-US" altLang="zh-TW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68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9360" y="1208761"/>
            <a:ext cx="279898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>
                <a:solidFill>
                  <a:schemeClr val="bg1"/>
                </a:solidFill>
              </a:rPr>
              <a:t>申請</a:t>
            </a:r>
            <a:endParaRPr lang="en-US" altLang="zh-TW" sz="4000" b="1" dirty="0">
              <a:solidFill>
                <a:schemeClr val="bg1"/>
              </a:solidFill>
            </a:endParaRPr>
          </a:p>
          <a:p>
            <a:r>
              <a:rPr lang="zh-TW" altLang="en-US" sz="4000" b="1" dirty="0">
                <a:solidFill>
                  <a:schemeClr val="bg1"/>
                </a:solidFill>
              </a:rPr>
              <a:t>上傳權限</a:t>
            </a:r>
            <a:endParaRPr lang="zh-TW" altLang="en-US" sz="7200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800672" y="2108285"/>
            <a:ext cx="63011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請來信申請：</a:t>
            </a:r>
            <a:endParaRPr lang="en-US" altLang="zh-TW" sz="2000" dirty="0">
              <a:solidFill>
                <a:schemeClr val="bg1"/>
              </a:solidFill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承辦人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#1016 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林俐雯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hlinkClick r:id="rId2"/>
              </a:rPr>
              <a:t>liwen@ntut.edu.tw</a:t>
            </a:r>
            <a:br>
              <a:rPr lang="en-US" altLang="zh-TW" sz="2000" dirty="0">
                <a:solidFill>
                  <a:schemeClr val="bg1"/>
                </a:solidFill>
                <a:latin typeface="+mn-ea"/>
              </a:rPr>
            </a:b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代理人 </a:t>
            </a:r>
            <a:r>
              <a:rPr lang="en-US" altLang="zh-TW" sz="2000" dirty="0">
                <a:solidFill>
                  <a:schemeClr val="bg1"/>
                </a:solidFill>
                <a:latin typeface="+mn-ea"/>
              </a:rPr>
              <a:t>#1003</a:t>
            </a: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 陳筱晶 </a:t>
            </a:r>
            <a:r>
              <a:rPr lang="en-US" altLang="zh-TW" sz="2000" dirty="0">
                <a:solidFill>
                  <a:schemeClr val="bg1"/>
                </a:solidFill>
                <a:latin typeface="+mn-ea"/>
                <a:hlinkClick r:id="rId3"/>
              </a:rPr>
              <a:t>jingchen@mail.ntut.edu.tw</a:t>
            </a: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 </a:t>
            </a:r>
            <a:endParaRPr lang="en-US" altLang="zh-TW" sz="2000" dirty="0">
              <a:solidFill>
                <a:schemeClr val="bg1"/>
              </a:solidFill>
              <a:latin typeface="+mn-ea"/>
            </a:endParaRPr>
          </a:p>
          <a:p>
            <a:pPr lvl="0"/>
            <a:endParaRPr lang="en-US" altLang="zh-TW" sz="2000" dirty="0">
              <a:solidFill>
                <a:schemeClr val="bg1"/>
              </a:solidFill>
              <a:latin typeface="+mn-ea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需提供資訊</a:t>
            </a:r>
            <a:r>
              <a:rPr lang="zh-TW" altLang="zh-TW" sz="2000" dirty="0">
                <a:solidFill>
                  <a:schemeClr val="bg1"/>
                </a:solidFill>
                <a:latin typeface="+mn-ea"/>
              </a:rPr>
              <a:t>：</a:t>
            </a:r>
            <a:endParaRPr lang="en-US" altLang="zh-TW" sz="2000" dirty="0">
              <a:solidFill>
                <a:schemeClr val="bg1"/>
              </a:solidFill>
              <a:latin typeface="+mn-ea"/>
            </a:endParaRPr>
          </a:p>
          <a:p>
            <a:pPr marL="354013" lvl="0"/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帳號、密碼（８個字元以上）、使用者名稱、</a:t>
            </a:r>
            <a:r>
              <a:rPr lang="en-US" altLang="zh-TW" sz="2000" dirty="0">
                <a:solidFill>
                  <a:schemeClr val="bg1"/>
                </a:solidFill>
                <a:latin typeface="+mn-ea"/>
              </a:rPr>
              <a:t>email</a:t>
            </a: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、分機號碼等。</a:t>
            </a:r>
            <a:endParaRPr lang="en-US" altLang="zh-TW" sz="2000" dirty="0">
              <a:solidFill>
                <a:schemeClr val="bg1"/>
              </a:solidFill>
              <a:latin typeface="+mn-ea"/>
            </a:endParaRPr>
          </a:p>
          <a:p>
            <a:pPr lvl="0"/>
            <a:endParaRPr lang="en-US" altLang="zh-TW" sz="2000" dirty="0">
              <a:solidFill>
                <a:schemeClr val="bg1"/>
              </a:solidFill>
              <a:latin typeface="+mn-ea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因便於看板內容管理，每單位或院所只開放</a:t>
            </a:r>
            <a:r>
              <a:rPr lang="en-US" altLang="zh-TW" sz="2000" dirty="0">
                <a:solidFill>
                  <a:schemeClr val="bg1"/>
                </a:solidFill>
                <a:latin typeface="+mn-ea"/>
              </a:rPr>
              <a:t>1-2</a:t>
            </a: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位帳號申請，敬請配合</a:t>
            </a:r>
            <a:r>
              <a:rPr lang="en-US" altLang="zh-TW" sz="2000" dirty="0">
                <a:solidFill>
                  <a:schemeClr val="bg1"/>
                </a:solidFill>
                <a:latin typeface="+mn-ea"/>
              </a:rPr>
              <a:t>!</a:t>
            </a: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 感謝 </a:t>
            </a:r>
            <a:endParaRPr lang="en-US" altLang="zh-TW" sz="2000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1" r="2917" b="4300"/>
          <a:stretch/>
        </p:blipFill>
        <p:spPr>
          <a:xfrm>
            <a:off x="376017" y="3905675"/>
            <a:ext cx="3563596" cy="242675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831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53615" y="1330221"/>
            <a:ext cx="24929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chemeClr val="bg1"/>
                </a:solidFill>
              </a:rPr>
              <a:t>軟體下載</a:t>
            </a:r>
          </a:p>
          <a:p>
            <a:r>
              <a:rPr lang="zh-TW" altLang="en-US" sz="3600" b="1" dirty="0">
                <a:solidFill>
                  <a:schemeClr val="bg1"/>
                </a:solidFill>
              </a:rPr>
              <a:t>與操作手冊</a:t>
            </a:r>
          </a:p>
        </p:txBody>
      </p:sp>
      <p:sp>
        <p:nvSpPr>
          <p:cNvPr id="6" name="矩形 5"/>
          <p:cNvSpPr/>
          <p:nvPr/>
        </p:nvSpPr>
        <p:spPr>
          <a:xfrm>
            <a:off x="4755802" y="2891972"/>
            <a:ext cx="6105031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若需下載</a:t>
            </a:r>
            <a:r>
              <a:rPr lang="en-US" altLang="zh-TW" sz="2000" dirty="0" err="1">
                <a:solidFill>
                  <a:schemeClr val="bg1"/>
                </a:solidFill>
                <a:latin typeface="+mn-ea"/>
              </a:rPr>
              <a:t>WowArtist</a:t>
            </a:r>
            <a:r>
              <a:rPr lang="en-US" altLang="zh-TW" sz="2000" dirty="0">
                <a:solidFill>
                  <a:schemeClr val="bg1"/>
                </a:solidFill>
                <a:latin typeface="+mn-ea"/>
              </a:rPr>
              <a:t> </a:t>
            </a: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軟體及操作手冊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請來信或來電預約時間，並攜帶</a:t>
            </a:r>
            <a:r>
              <a:rPr lang="zh-TW" altLang="en-US" sz="2000" b="1" u="sng" dirty="0">
                <a:solidFill>
                  <a:schemeClr val="bg1"/>
                </a:solidFill>
                <a:latin typeface="+mn-ea"/>
              </a:rPr>
              <a:t>隨身硬碟</a:t>
            </a: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至行政大樓</a:t>
            </a:r>
            <a:r>
              <a:rPr lang="en-US" altLang="zh-TW" sz="2000" dirty="0">
                <a:solidFill>
                  <a:schemeClr val="bg1"/>
                </a:solidFill>
                <a:latin typeface="+mn-ea"/>
              </a:rPr>
              <a:t>8</a:t>
            </a: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樓秘書室找承辦人</a:t>
            </a:r>
            <a:endParaRPr lang="en-US" altLang="zh-TW" sz="2000" dirty="0">
              <a:solidFill>
                <a:schemeClr val="bg1"/>
              </a:solidFill>
              <a:latin typeface="+mn-ea"/>
            </a:endParaRPr>
          </a:p>
          <a:p>
            <a:pPr lvl="0">
              <a:spcAft>
                <a:spcPts val="0"/>
              </a:spcAft>
            </a:pPr>
            <a:endParaRPr lang="en-US" altLang="zh-TW" sz="2000" dirty="0">
              <a:solidFill>
                <a:schemeClr val="bg1"/>
              </a:solidFill>
              <a:latin typeface="+mn-ea"/>
            </a:endParaRPr>
          </a:p>
          <a:p>
            <a:pPr lvl="0">
              <a:spcAft>
                <a:spcPts val="0"/>
              </a:spcAft>
            </a:pPr>
            <a:endParaRPr lang="zh-TW" altLang="en-US" sz="2000" dirty="0">
              <a:solidFill>
                <a:schemeClr val="bg1"/>
              </a:solidFill>
              <a:latin typeface="+mn-ea"/>
            </a:endParaRPr>
          </a:p>
          <a:p>
            <a:pPr lvl="0">
              <a:spcAft>
                <a:spcPts val="0"/>
              </a:spcAft>
            </a:pP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承辦人 </a:t>
            </a:r>
            <a:r>
              <a:rPr lang="en-US" altLang="zh-TW" sz="2000" dirty="0">
                <a:solidFill>
                  <a:schemeClr val="bg1"/>
                </a:solidFill>
                <a:latin typeface="+mn-ea"/>
              </a:rPr>
              <a:t>#1016 </a:t>
            </a: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林俐雯  </a:t>
            </a:r>
            <a:r>
              <a:rPr lang="en-US" altLang="zh-TW" sz="2000" dirty="0">
                <a:solidFill>
                  <a:schemeClr val="bg1"/>
                </a:solidFill>
                <a:latin typeface="+mn-ea"/>
                <a:hlinkClick r:id="rId2"/>
              </a:rPr>
              <a:t>liwen@ntut.edu.tw</a:t>
            </a:r>
            <a:endParaRPr lang="en-US" altLang="zh-TW" sz="2000" dirty="0">
              <a:solidFill>
                <a:schemeClr val="bg1"/>
              </a:solidFill>
              <a:latin typeface="+mn-ea"/>
            </a:endParaRPr>
          </a:p>
          <a:p>
            <a:pPr lvl="0">
              <a:spcAft>
                <a:spcPts val="0"/>
              </a:spcAft>
            </a:pP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代理人 </a:t>
            </a:r>
            <a:r>
              <a:rPr lang="en-US" altLang="zh-TW" sz="2000" dirty="0">
                <a:solidFill>
                  <a:schemeClr val="bg1"/>
                </a:solidFill>
                <a:latin typeface="+mn-ea"/>
              </a:rPr>
              <a:t>#1003 </a:t>
            </a:r>
            <a:r>
              <a:rPr lang="zh-TW" altLang="en-US" sz="2000" dirty="0">
                <a:solidFill>
                  <a:schemeClr val="bg1"/>
                </a:solidFill>
                <a:latin typeface="+mn-ea"/>
              </a:rPr>
              <a:t>陳筱晶  </a:t>
            </a:r>
            <a:r>
              <a:rPr lang="en-US" altLang="zh-TW" sz="2000" dirty="0">
                <a:solidFill>
                  <a:schemeClr val="bg1"/>
                </a:solidFill>
                <a:latin typeface="+mn-ea"/>
                <a:hlinkClick r:id="rId3"/>
              </a:rPr>
              <a:t>jingchen@mail.ntut.edu.tw</a:t>
            </a:r>
            <a:endParaRPr lang="zh-TW" altLang="zh-TW" sz="2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投影片編號版面配置區 20">
            <a:extLst>
              <a:ext uri="{FF2B5EF4-FFF2-40B4-BE49-F238E27FC236}">
                <a16:creationId xmlns:a16="http://schemas.microsoft.com/office/drawing/2014/main" id="{AEB9D9DC-272D-4C00-97B4-3936C076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7212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44974" y="1415534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4000" b="1" dirty="0">
                <a:solidFill>
                  <a:schemeClr val="bg1"/>
                </a:solidFill>
                <a:cs typeface="Times New Roman" panose="02020603050405020304" pitchFamily="18" charset="0"/>
              </a:rPr>
              <a:t>申請須知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77980" y="1491035"/>
            <a:ext cx="66429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2000" dirty="0">
                <a:solidFill>
                  <a:schemeClr val="bg1"/>
                </a:solidFill>
              </a:rPr>
              <a:t>上傳海報的檔名請設為</a:t>
            </a:r>
            <a:br>
              <a:rPr lang="en-US" altLang="zh-TW" sz="2000" dirty="0">
                <a:solidFill>
                  <a:schemeClr val="bg1"/>
                </a:solidFill>
              </a:rPr>
            </a:br>
            <a:r>
              <a:rPr lang="zh-TW" altLang="zh-TW" sz="2000" dirty="0">
                <a:solidFill>
                  <a:schemeClr val="bg1"/>
                </a:solidFill>
              </a:rPr>
              <a:t>「</a:t>
            </a:r>
            <a:r>
              <a:rPr lang="zh-TW" altLang="zh-TW" sz="2000" b="1" dirty="0">
                <a:solidFill>
                  <a:schemeClr val="bg1"/>
                </a:solidFill>
              </a:rPr>
              <a:t>單位名 分機</a:t>
            </a:r>
            <a:r>
              <a:rPr lang="en-US" altLang="zh-TW" sz="2000" b="1" dirty="0">
                <a:solidFill>
                  <a:schemeClr val="bg1"/>
                </a:solidFill>
              </a:rPr>
              <a:t>_</a:t>
            </a:r>
            <a:r>
              <a:rPr lang="zh-TW" altLang="zh-TW" sz="2000" b="1" dirty="0">
                <a:solidFill>
                  <a:schemeClr val="bg1"/>
                </a:solidFill>
              </a:rPr>
              <a:t>開始月日</a:t>
            </a:r>
            <a:r>
              <a:rPr lang="en-US" altLang="zh-TW" sz="2000" b="1" dirty="0">
                <a:solidFill>
                  <a:schemeClr val="bg1"/>
                </a:solidFill>
              </a:rPr>
              <a:t>_</a:t>
            </a:r>
            <a:r>
              <a:rPr lang="zh-TW" altLang="zh-TW" sz="2000" b="1" dirty="0">
                <a:solidFill>
                  <a:schemeClr val="bg1"/>
                </a:solidFill>
              </a:rPr>
              <a:t>結束月日</a:t>
            </a:r>
            <a:r>
              <a:rPr lang="zh-TW" altLang="zh-TW" sz="2000" dirty="0">
                <a:solidFill>
                  <a:schemeClr val="bg1"/>
                </a:solidFill>
              </a:rPr>
              <a:t>」，</a:t>
            </a:r>
            <a:br>
              <a:rPr lang="en-US" altLang="zh-TW" sz="2000" dirty="0">
                <a:solidFill>
                  <a:schemeClr val="bg1"/>
                </a:solidFill>
              </a:rPr>
            </a:br>
            <a:r>
              <a:rPr lang="zh-TW" altLang="zh-TW" sz="2000" dirty="0">
                <a:solidFill>
                  <a:schemeClr val="bg1"/>
                </a:solidFill>
              </a:rPr>
              <a:t>例如：秘書室</a:t>
            </a:r>
            <a:r>
              <a:rPr lang="en-US" altLang="zh-TW" sz="2000" dirty="0">
                <a:solidFill>
                  <a:schemeClr val="bg1"/>
                </a:solidFill>
              </a:rPr>
              <a:t>1016_1106_1121</a:t>
            </a:r>
            <a:r>
              <a:rPr lang="zh-TW" altLang="zh-TW" sz="2000" dirty="0">
                <a:solidFill>
                  <a:schemeClr val="bg1"/>
                </a:solidFill>
              </a:rPr>
              <a:t>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TW" sz="20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2000" dirty="0">
                <a:solidFill>
                  <a:schemeClr val="bg1"/>
                </a:solidFill>
              </a:rPr>
              <a:t>刊登日數最多不超過</a:t>
            </a:r>
            <a:r>
              <a:rPr lang="en-US" altLang="zh-TW" sz="2000" dirty="0">
                <a:solidFill>
                  <a:schemeClr val="bg1"/>
                </a:solidFill>
              </a:rPr>
              <a:t>15</a:t>
            </a:r>
            <a:r>
              <a:rPr lang="zh-TW" altLang="zh-TW" sz="2000" dirty="0">
                <a:solidFill>
                  <a:schemeClr val="bg1"/>
                </a:solidFill>
              </a:rPr>
              <a:t>日，惟可視活動性質斟酌延長（</a:t>
            </a:r>
            <a:r>
              <a:rPr lang="zh-TW" altLang="en-US" sz="2000" dirty="0">
                <a:solidFill>
                  <a:schemeClr val="bg1"/>
                </a:solidFill>
              </a:rPr>
              <a:t>申請時請於</a:t>
            </a:r>
            <a:r>
              <a:rPr lang="en-US" altLang="zh-TW" sz="2000" dirty="0">
                <a:solidFill>
                  <a:schemeClr val="bg1"/>
                </a:solidFill>
              </a:rPr>
              <a:t>email</a:t>
            </a:r>
            <a:r>
              <a:rPr lang="zh-TW" altLang="zh-TW" sz="2000" dirty="0">
                <a:solidFill>
                  <a:schemeClr val="bg1"/>
                </a:solidFill>
              </a:rPr>
              <a:t>提出討論）。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TW" sz="20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2000" dirty="0">
                <a:solidFill>
                  <a:schemeClr val="bg1"/>
                </a:solidFill>
              </a:rPr>
              <a:t>畫面符合螢幕全版面規格</a:t>
            </a:r>
            <a:r>
              <a:rPr lang="zh-TW" altLang="en-US" sz="2000" dirty="0">
                <a:solidFill>
                  <a:schemeClr val="bg1"/>
                </a:solidFill>
              </a:rPr>
              <a:t>、</a:t>
            </a:r>
            <a:r>
              <a:rPr lang="zh-TW" altLang="zh-TW" sz="2000" dirty="0">
                <a:solidFill>
                  <a:schemeClr val="bg1"/>
                </a:solidFill>
              </a:rPr>
              <a:t>直式，版面分割方式不限。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TW" sz="20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TW" altLang="zh-TW" sz="2000" dirty="0">
                <a:solidFill>
                  <a:schemeClr val="bg1"/>
                </a:solidFill>
              </a:rPr>
              <a:t>以靜態影像為主，或無聲動態畫面</a:t>
            </a:r>
            <a:r>
              <a:rPr lang="en-US" altLang="zh-TW" sz="2000" dirty="0">
                <a:solidFill>
                  <a:schemeClr val="bg1"/>
                </a:solidFill>
              </a:rPr>
              <a:t>/</a:t>
            </a:r>
            <a:r>
              <a:rPr lang="zh-TW" altLang="zh-TW" sz="2000" dirty="0">
                <a:solidFill>
                  <a:schemeClr val="bg1"/>
                </a:solidFill>
              </a:rPr>
              <a:t>影片，長度固定為</a:t>
            </a:r>
            <a:r>
              <a:rPr lang="en-US" altLang="zh-TW" sz="2000" dirty="0">
                <a:solidFill>
                  <a:schemeClr val="bg1"/>
                </a:solidFill>
              </a:rPr>
              <a:t>15</a:t>
            </a:r>
            <a:r>
              <a:rPr lang="zh-TW" altLang="zh-TW" sz="2000" dirty="0">
                <a:solidFill>
                  <a:schemeClr val="bg1"/>
                </a:solidFill>
              </a:rPr>
              <a:t>秒。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sz="2000" dirty="0">
                <a:solidFill>
                  <a:schemeClr val="bg1"/>
                </a:solidFill>
              </a:rPr>
              <a:t>請務必在預定刊登日至少</a:t>
            </a:r>
            <a:r>
              <a:rPr lang="en-US" altLang="zh-TW" sz="2000" dirty="0">
                <a:solidFill>
                  <a:schemeClr val="bg1"/>
                </a:solidFill>
              </a:rPr>
              <a:t>10</a:t>
            </a:r>
            <a:r>
              <a:rPr lang="zh-TW" altLang="zh-TW" sz="2000" dirty="0">
                <a:solidFill>
                  <a:schemeClr val="bg1"/>
                </a:solidFill>
              </a:rPr>
              <a:t>日以前提出申請，方可預留時間因應任何修正或變更。</a:t>
            </a:r>
            <a:br>
              <a:rPr lang="en-US" altLang="zh-TW" sz="2800" dirty="0">
                <a:solidFill>
                  <a:schemeClr val="bg1"/>
                </a:solidFill>
              </a:rPr>
            </a:br>
            <a:r>
              <a:rPr lang="en-US" altLang="zh-TW" sz="2800" dirty="0">
                <a:solidFill>
                  <a:schemeClr val="bg1"/>
                </a:solidFill>
              </a:rPr>
              <a:t>(</a:t>
            </a:r>
            <a:r>
              <a:rPr lang="zh-TW" altLang="en-US" sz="2000" dirty="0">
                <a:solidFill>
                  <a:schemeClr val="bg1"/>
                </a:solidFill>
              </a:rPr>
              <a:t>事後才知道的得獎消息，請務必在得獎日起</a:t>
            </a:r>
            <a:r>
              <a:rPr lang="en-US" altLang="zh-TW" sz="2000" dirty="0">
                <a:solidFill>
                  <a:schemeClr val="bg1"/>
                </a:solidFill>
              </a:rPr>
              <a:t>5</a:t>
            </a:r>
            <a:r>
              <a:rPr lang="zh-TW" altLang="en-US" sz="2000" dirty="0">
                <a:solidFill>
                  <a:schemeClr val="bg1"/>
                </a:solidFill>
              </a:rPr>
              <a:t>日內提出申請，以彰顯即時宣傳效果。</a:t>
            </a:r>
            <a:r>
              <a:rPr lang="en-US" altLang="zh-TW" sz="2000" dirty="0">
                <a:solidFill>
                  <a:schemeClr val="bg1"/>
                </a:solidFill>
              </a:rPr>
              <a:t>)</a:t>
            </a:r>
            <a:endParaRPr lang="en-US" altLang="zh-TW" sz="1600" dirty="0"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382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44974" y="1415534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chemeClr val="bg1"/>
                </a:solidFill>
                <a:cs typeface="Times New Roman" panose="02020603050405020304" pitchFamily="18" charset="0"/>
              </a:rPr>
              <a:t>審核標準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816978" y="2530550"/>
            <a:ext cx="63011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zh-TW" altLang="zh-TW" sz="2400" kern="1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上傳內容應具全校</a:t>
            </a:r>
            <a:r>
              <a:rPr lang="en-US" altLang="zh-TW" sz="2400" kern="1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zh-TW" altLang="zh-TW" sz="2400" kern="1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全國</a:t>
            </a:r>
            <a:r>
              <a:rPr lang="en-US" altLang="zh-TW" sz="2400" kern="1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zh-TW" altLang="zh-TW" sz="2400" kern="1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國際性質，並以全校教職員工為宣傳對象的活動及消息。</a:t>
            </a:r>
            <a:endParaRPr lang="en-US" altLang="zh-TW" sz="2400" kern="1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US" altLang="zh-TW" sz="2400" kern="100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zh-TW" altLang="zh-TW" sz="2400" dirty="0">
                <a:solidFill>
                  <a:schemeClr val="bg1"/>
                </a:solidFill>
                <a:cs typeface="Times New Roman" panose="02020603050405020304" pitchFamily="18" charset="0"/>
              </a:rPr>
              <a:t>版面至少須具備解析度佳的圖片及敘述明確的文字，並做好排版規劃，以保持輪播內容的整齊與美觀。</a:t>
            </a:r>
            <a:endParaRPr lang="en-US" altLang="zh-TW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US" altLang="zh-TW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dirty="0">
                <a:solidFill>
                  <a:schemeClr val="bg1"/>
                </a:solidFill>
              </a:rPr>
              <a:t>同一則消息，請擇一上傳至</a:t>
            </a:r>
            <a:r>
              <a:rPr lang="zh-TW" altLang="zh-TW" sz="2400" dirty="0">
                <a:solidFill>
                  <a:schemeClr val="bg1"/>
                </a:solidFill>
              </a:rPr>
              <a:t>學校首頁</a:t>
            </a:r>
            <a:r>
              <a:rPr lang="zh-TW" altLang="en-US" sz="2400" dirty="0">
                <a:solidFill>
                  <a:schemeClr val="bg1"/>
                </a:solidFill>
              </a:rPr>
              <a:t>的榮譽獎項</a:t>
            </a:r>
            <a:r>
              <a:rPr lang="en-US" altLang="zh-TW" sz="2400" dirty="0">
                <a:solidFill>
                  <a:schemeClr val="bg1"/>
                </a:solidFill>
              </a:rPr>
              <a:t>/</a:t>
            </a:r>
            <a:r>
              <a:rPr lang="zh-TW" altLang="en-US" sz="2400" dirty="0">
                <a:solidFill>
                  <a:schemeClr val="bg1"/>
                </a:solidFill>
              </a:rPr>
              <a:t>校園生活</a:t>
            </a:r>
            <a:r>
              <a:rPr lang="zh-TW" altLang="zh-TW" sz="2400" dirty="0">
                <a:solidFill>
                  <a:schemeClr val="bg1"/>
                </a:solidFill>
              </a:rPr>
              <a:t>，</a:t>
            </a:r>
            <a:r>
              <a:rPr lang="zh-TW" altLang="en-US" sz="2400" dirty="0">
                <a:solidFill>
                  <a:schemeClr val="bg1"/>
                </a:solidFill>
              </a:rPr>
              <a:t>或電子看板</a:t>
            </a:r>
            <a:r>
              <a:rPr lang="zh-TW" altLang="zh-TW" sz="2400" dirty="0">
                <a:solidFill>
                  <a:schemeClr val="bg1"/>
                </a:solidFill>
              </a:rPr>
              <a:t>輪播</a:t>
            </a:r>
            <a:r>
              <a:rPr lang="zh-TW" altLang="en-US" sz="2400" dirty="0">
                <a:solidFill>
                  <a:schemeClr val="bg1"/>
                </a:solidFill>
              </a:rPr>
              <a:t>。</a:t>
            </a:r>
            <a:endParaRPr lang="zh-TW" altLang="zh-TW" sz="2400" dirty="0">
              <a:solidFill>
                <a:schemeClr val="bg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98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橢圓 10">
            <a:extLst>
              <a:ext uri="{FF2B5EF4-FFF2-40B4-BE49-F238E27FC236}">
                <a16:creationId xmlns:a16="http://schemas.microsoft.com/office/drawing/2014/main" id="{C9EF8C8B-3F7E-4662-87CE-77F74AA69A3F}"/>
              </a:ext>
            </a:extLst>
          </p:cNvPr>
          <p:cNvSpPr/>
          <p:nvPr/>
        </p:nvSpPr>
        <p:spPr>
          <a:xfrm>
            <a:off x="5283284" y="-1477799"/>
            <a:ext cx="7916421" cy="798871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橢圓 2"/>
          <p:cNvSpPr/>
          <p:nvPr/>
        </p:nvSpPr>
        <p:spPr>
          <a:xfrm>
            <a:off x="-543023" y="2631323"/>
            <a:ext cx="4927016" cy="497201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橢圓 3"/>
          <p:cNvSpPr/>
          <p:nvPr/>
        </p:nvSpPr>
        <p:spPr>
          <a:xfrm>
            <a:off x="-874433" y="2631323"/>
            <a:ext cx="4927016" cy="4972013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7135739" y="2052976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9600" b="1" dirty="0">
                <a:solidFill>
                  <a:schemeClr val="tx2">
                    <a:lumMod val="50000"/>
                  </a:schemeClr>
                </a:solidFill>
              </a:rPr>
              <a:t>謝謝您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650356" y="4901885"/>
            <a:ext cx="18774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dirty="0">
                <a:solidFill>
                  <a:schemeClr val="bg1"/>
                </a:solidFill>
              </a:rPr>
              <a:t>秘書室公關組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1FB25B7B-4571-4972-8E31-69B786D3DD9E}"/>
              </a:ext>
            </a:extLst>
          </p:cNvPr>
          <p:cNvSpPr txBox="1"/>
          <p:nvPr/>
        </p:nvSpPr>
        <p:spPr>
          <a:xfrm>
            <a:off x="7135739" y="3813500"/>
            <a:ext cx="4019162" cy="87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/>
              <a:t>若有任何疑難需協助，請來信或電聯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承辦人 </a:t>
            </a:r>
            <a:r>
              <a:rPr lang="zh-TW" altLang="en-US" b="1" dirty="0"/>
              <a:t>林俐雯 分機 </a:t>
            </a:r>
            <a:r>
              <a:rPr lang="en-US" altLang="zh-TW" b="1" dirty="0"/>
              <a:t>#1016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5666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2227</TotalTime>
  <Words>525</Words>
  <Application>Microsoft Office PowerPoint</Application>
  <PresentationFormat>寬螢幕</PresentationFormat>
  <Paragraphs>66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微軟正黑體</vt:lpstr>
      <vt:lpstr>Arial</vt:lpstr>
      <vt:lpstr>Calibri</vt:lpstr>
      <vt:lpstr>Gill Sans MT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user-1016</dc:creator>
  <cp:lastModifiedBy>User-038624</cp:lastModifiedBy>
  <cp:revision>86</cp:revision>
  <dcterms:created xsi:type="dcterms:W3CDTF">2019-11-20T09:35:16Z</dcterms:created>
  <dcterms:modified xsi:type="dcterms:W3CDTF">2025-09-15T05:06:16Z</dcterms:modified>
</cp:coreProperties>
</file>