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2"/>
    <p:sldId id="268" r:id="rId3"/>
    <p:sldId id="269" r:id="rId4"/>
    <p:sldId id="271" r:id="rId5"/>
    <p:sldId id="272" r:id="rId6"/>
    <p:sldId id="274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4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2628" y="1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3388" y="7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84BD9-040D-4D3F-8D2B-E04761D89D88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E032D-BCBE-4D32-B7FD-D7C6BC0D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62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7D6DB9-9191-425F-BB08-4A2158137B15}" type="datetimeFigureOut">
              <a:rPr lang="zh-TW" altLang="en-US" smtClean="0"/>
              <a:t>2026/4/14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8CDB6-6BDB-4FE2-A777-F2AA32FEAA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5037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2019/11/25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43F78-C90C-433F-BF22-E3E6137DC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6094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2019/11/25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43F78-C90C-433F-BF22-E3E6137DC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587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2019/11/25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43F78-C90C-433F-BF22-E3E6137DC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428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2019/11/25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43F78-C90C-433F-BF22-E3E6137DC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2888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2019/11/25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43F78-C90C-433F-BF22-E3E6137DC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919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2019/11/25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43F78-C90C-433F-BF22-E3E6137DC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9094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2019/11/25</a:t>
            </a:r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43F78-C90C-433F-BF22-E3E6137DC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283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2019/11/25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43F78-C90C-433F-BF22-E3E6137DC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8539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橢圓 7"/>
          <p:cNvSpPr/>
          <p:nvPr userDrawn="1"/>
        </p:nvSpPr>
        <p:spPr>
          <a:xfrm>
            <a:off x="542293" y="235111"/>
            <a:ext cx="3143531" cy="317224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 userDrawn="1"/>
        </p:nvSpPr>
        <p:spPr>
          <a:xfrm>
            <a:off x="3948868" y="235110"/>
            <a:ext cx="8409064" cy="8485859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2019/11/25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43F78-C90C-433F-BF22-E3E6137DC8A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橢圓 4"/>
          <p:cNvSpPr/>
          <p:nvPr userDrawn="1"/>
        </p:nvSpPr>
        <p:spPr>
          <a:xfrm>
            <a:off x="3581400" y="235111"/>
            <a:ext cx="8409064" cy="8485859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 userDrawn="1"/>
        </p:nvSpPr>
        <p:spPr>
          <a:xfrm>
            <a:off x="279250" y="235111"/>
            <a:ext cx="3143531" cy="3172240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3752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2019/11/25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43F78-C90C-433F-BF22-E3E6137DC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489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2019/11/25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43F78-C90C-433F-BF22-E3E6137DC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4510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/>
              <a:t>2019/11/25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43F78-C90C-433F-BF22-E3E6137DC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559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hsuyuho@mail.ntut.edu.tw" TargetMode="External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AA19AAEC-D0E8-9AD1-1A27-29992DAF8528}"/>
              </a:ext>
            </a:extLst>
          </p:cNvPr>
          <p:cNvSpPr/>
          <p:nvPr/>
        </p:nvSpPr>
        <p:spPr>
          <a:xfrm>
            <a:off x="3972560" y="3838694"/>
            <a:ext cx="4246880" cy="676134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3211770" y="2188803"/>
            <a:ext cx="57684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校內電子看板</a:t>
            </a:r>
            <a:endParaRPr lang="en-US" altLang="zh-TW" sz="48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0231119" y="176598"/>
            <a:ext cx="18546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100" b="1" dirty="0">
                <a:solidFill>
                  <a:schemeClr val="tx2"/>
                </a:solidFill>
                <a:latin typeface="+mj-ea"/>
                <a:ea typeface="+mj-ea"/>
              </a:rPr>
              <a:t>2019</a:t>
            </a:r>
            <a:r>
              <a:rPr lang="zh-TW" altLang="en-US" sz="1100" b="1" dirty="0">
                <a:solidFill>
                  <a:schemeClr val="tx2"/>
                </a:solidFill>
                <a:latin typeface="+mj-ea"/>
                <a:ea typeface="+mj-ea"/>
              </a:rPr>
              <a:t>年</a:t>
            </a:r>
            <a:r>
              <a:rPr lang="en-US" altLang="zh-TW" sz="1100" b="1" dirty="0">
                <a:solidFill>
                  <a:schemeClr val="tx2"/>
                </a:solidFill>
                <a:latin typeface="+mj-ea"/>
                <a:ea typeface="+mj-ea"/>
              </a:rPr>
              <a:t>11</a:t>
            </a:r>
            <a:r>
              <a:rPr lang="zh-TW" altLang="en-US" sz="1100" b="1" dirty="0">
                <a:solidFill>
                  <a:schemeClr val="tx2"/>
                </a:solidFill>
                <a:latin typeface="+mj-ea"/>
                <a:ea typeface="+mj-ea"/>
              </a:rPr>
              <a:t>月</a:t>
            </a:r>
            <a:r>
              <a:rPr lang="en-US" altLang="zh-TW" sz="1100" b="1" dirty="0">
                <a:solidFill>
                  <a:schemeClr val="tx2"/>
                </a:solidFill>
                <a:latin typeface="+mj-ea"/>
                <a:ea typeface="+mj-ea"/>
              </a:rPr>
              <a:t>25</a:t>
            </a:r>
            <a:r>
              <a:rPr lang="zh-TW" altLang="en-US" sz="1100" b="1" dirty="0">
                <a:solidFill>
                  <a:schemeClr val="tx2"/>
                </a:solidFill>
                <a:latin typeface="+mj-ea"/>
                <a:ea typeface="+mj-ea"/>
              </a:rPr>
              <a:t>日 製作</a:t>
            </a:r>
            <a:endParaRPr lang="en-US" altLang="zh-TW" sz="1100" b="1" dirty="0">
              <a:solidFill>
                <a:schemeClr val="tx2"/>
              </a:solidFill>
              <a:latin typeface="+mj-ea"/>
              <a:ea typeface="+mj-ea"/>
            </a:endParaRPr>
          </a:p>
          <a:p>
            <a:r>
              <a:rPr lang="en-US" altLang="zh-TW" sz="1100" b="1" dirty="0">
                <a:solidFill>
                  <a:schemeClr val="tx2"/>
                </a:solidFill>
                <a:latin typeface="+mj-ea"/>
                <a:ea typeface="+mj-ea"/>
              </a:rPr>
              <a:t>2026</a:t>
            </a:r>
            <a:r>
              <a:rPr lang="zh-TW" altLang="en-US" sz="1100" b="1" dirty="0">
                <a:solidFill>
                  <a:schemeClr val="tx2"/>
                </a:solidFill>
                <a:latin typeface="+mj-ea"/>
                <a:ea typeface="+mj-ea"/>
              </a:rPr>
              <a:t>年</a:t>
            </a:r>
            <a:r>
              <a:rPr lang="en-US" altLang="zh-TW" sz="1100" b="1" dirty="0">
                <a:solidFill>
                  <a:schemeClr val="tx2"/>
                </a:solidFill>
                <a:latin typeface="+mj-ea"/>
                <a:ea typeface="+mj-ea"/>
              </a:rPr>
              <a:t>04</a:t>
            </a:r>
            <a:r>
              <a:rPr lang="zh-TW" altLang="en-US" sz="1100" b="1" dirty="0">
                <a:solidFill>
                  <a:schemeClr val="tx2"/>
                </a:solidFill>
                <a:latin typeface="+mj-ea"/>
                <a:ea typeface="+mj-ea"/>
              </a:rPr>
              <a:t>月</a:t>
            </a:r>
            <a:r>
              <a:rPr lang="en-US" altLang="zh-TW" sz="1100" b="1" dirty="0">
                <a:solidFill>
                  <a:schemeClr val="tx2"/>
                </a:solidFill>
                <a:latin typeface="+mj-ea"/>
                <a:ea typeface="+mj-ea"/>
              </a:rPr>
              <a:t>14</a:t>
            </a:r>
            <a:r>
              <a:rPr lang="zh-TW" altLang="en-US" sz="1100" b="1" dirty="0">
                <a:solidFill>
                  <a:schemeClr val="tx2"/>
                </a:solidFill>
                <a:latin typeface="+mj-ea"/>
                <a:ea typeface="+mj-ea"/>
              </a:rPr>
              <a:t>日 五更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469" y="5967861"/>
            <a:ext cx="1167971" cy="686939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BCD552E9-A1C8-F96B-A6B6-DD1A22CBB040}"/>
              </a:ext>
            </a:extLst>
          </p:cNvPr>
          <p:cNvSpPr txBox="1"/>
          <p:nvPr/>
        </p:nvSpPr>
        <p:spPr>
          <a:xfrm>
            <a:off x="3211770" y="2971123"/>
            <a:ext cx="5768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b="1" dirty="0">
                <a:latin typeface="+mj-ea"/>
                <a:ea typeface="+mj-ea"/>
              </a:rPr>
              <a:t>（</a:t>
            </a:r>
            <a:r>
              <a:rPr lang="en-US" altLang="zh-TW" sz="3600" b="1" dirty="0">
                <a:latin typeface="+mj-ea"/>
                <a:ea typeface="+mj-ea"/>
              </a:rPr>
              <a:t>WOW Artist</a:t>
            </a:r>
            <a:r>
              <a:rPr lang="zh-TW" altLang="en-US" sz="3600" b="1" dirty="0">
                <a:latin typeface="+mj-ea"/>
                <a:ea typeface="+mj-ea"/>
              </a:rPr>
              <a:t>）</a:t>
            </a:r>
            <a:endParaRPr lang="en-US" altLang="zh-TW" sz="3600" b="1" dirty="0">
              <a:latin typeface="+mj-ea"/>
              <a:ea typeface="+mj-ea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5F93982-FCE4-0E67-2CA1-2D1CFCD78A57}"/>
              </a:ext>
            </a:extLst>
          </p:cNvPr>
          <p:cNvSpPr txBox="1"/>
          <p:nvPr/>
        </p:nvSpPr>
        <p:spPr>
          <a:xfrm>
            <a:off x="4272280" y="3884373"/>
            <a:ext cx="36474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rgbClr val="C00000"/>
                </a:solidFill>
                <a:latin typeface="+mj-ea"/>
                <a:ea typeface="+mj-ea"/>
              </a:rPr>
              <a:t>上傳說明與須知</a:t>
            </a:r>
          </a:p>
        </p:txBody>
      </p:sp>
    </p:spTree>
    <p:extLst>
      <p:ext uri="{BB962C8B-B14F-4D97-AF65-F5344CB8AC3E}">
        <p14:creationId xmlns:p14="http://schemas.microsoft.com/office/powerpoint/2010/main" val="1823590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向下箭號 13">
            <a:extLst>
              <a:ext uri="{FF2B5EF4-FFF2-40B4-BE49-F238E27FC236}">
                <a16:creationId xmlns:a16="http://schemas.microsoft.com/office/drawing/2014/main" id="{C8C1BA71-C5D1-98AE-22CD-A60A7084557F}"/>
              </a:ext>
            </a:extLst>
          </p:cNvPr>
          <p:cNvSpPr/>
          <p:nvPr/>
        </p:nvSpPr>
        <p:spPr>
          <a:xfrm rot="19800000">
            <a:off x="7994084" y="1171197"/>
            <a:ext cx="295933" cy="641794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 sz="2400">
              <a:solidFill>
                <a:schemeClr val="tx2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39" name="向下箭號 13">
            <a:extLst>
              <a:ext uri="{FF2B5EF4-FFF2-40B4-BE49-F238E27FC236}">
                <a16:creationId xmlns:a16="http://schemas.microsoft.com/office/drawing/2014/main" id="{1616A38F-50D0-A1BC-C059-E130B77D2BF0}"/>
              </a:ext>
            </a:extLst>
          </p:cNvPr>
          <p:cNvSpPr/>
          <p:nvPr/>
        </p:nvSpPr>
        <p:spPr>
          <a:xfrm rot="1800618">
            <a:off x="5991567" y="1180924"/>
            <a:ext cx="295933" cy="641794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 sz="2400">
              <a:solidFill>
                <a:schemeClr val="tx2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3B04958-E98F-F69F-5C70-20A7630700BB}"/>
              </a:ext>
            </a:extLst>
          </p:cNvPr>
          <p:cNvSpPr>
            <a:spLocks/>
          </p:cNvSpPr>
          <p:nvPr/>
        </p:nvSpPr>
        <p:spPr>
          <a:xfrm>
            <a:off x="218440" y="236974"/>
            <a:ext cx="4028440" cy="743466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E81CF78-65E4-3F4C-C2E1-DDAD7629B8F4}"/>
              </a:ext>
            </a:extLst>
          </p:cNvPr>
          <p:cNvSpPr/>
          <p:nvPr/>
        </p:nvSpPr>
        <p:spPr>
          <a:xfrm>
            <a:off x="365610" y="316319"/>
            <a:ext cx="36984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 申請、上傳流程</a:t>
            </a:r>
            <a:endParaRPr lang="zh-TW" alt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" name="圓角矩形 8">
            <a:extLst>
              <a:ext uri="{FF2B5EF4-FFF2-40B4-BE49-F238E27FC236}">
                <a16:creationId xmlns:a16="http://schemas.microsoft.com/office/drawing/2014/main" id="{B9BD855A-B80D-79DB-D63E-59D2A9FE03BA}"/>
              </a:ext>
            </a:extLst>
          </p:cNvPr>
          <p:cNvSpPr/>
          <p:nvPr/>
        </p:nvSpPr>
        <p:spPr>
          <a:xfrm>
            <a:off x="6231807" y="3294808"/>
            <a:ext cx="1735835" cy="534197"/>
          </a:xfrm>
          <a:prstGeom prst="round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zh-TW" altLang="en-US" sz="1400" kern="100" dirty="0">
                <a:solidFill>
                  <a:schemeClr val="tx2">
                    <a:lumMod val="50000"/>
                  </a:schemeClr>
                </a:solidFill>
                <a:latin typeface="+mn-ea"/>
                <a:cs typeface="Times New Roman" panose="02020603050405020304" pitchFamily="18" charset="0"/>
              </a:rPr>
              <a:t>向秘書室</a:t>
            </a:r>
            <a:endParaRPr lang="en-US" altLang="zh-TW" sz="1400" kern="100" dirty="0">
              <a:solidFill>
                <a:schemeClr val="tx2">
                  <a:lumMod val="50000"/>
                </a:schemeClr>
              </a:solidFill>
              <a:latin typeface="+mn-ea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zh-TW" altLang="en-US" sz="1400" kern="100" dirty="0">
                <a:solidFill>
                  <a:schemeClr val="tx2">
                    <a:lumMod val="50000"/>
                  </a:schemeClr>
                </a:solidFill>
                <a:latin typeface="+mn-ea"/>
                <a:cs typeface="Times New Roman" panose="02020603050405020304" pitchFamily="18" charset="0"/>
              </a:rPr>
              <a:t>申請</a:t>
            </a:r>
            <a:r>
              <a:rPr lang="zh-TW" altLang="en-US" sz="14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上傳權限</a:t>
            </a:r>
            <a:endParaRPr lang="zh-TW" sz="1400" kern="100" dirty="0">
              <a:solidFill>
                <a:schemeClr val="tx2">
                  <a:lumMod val="50000"/>
                </a:schemeClr>
              </a:solidFill>
              <a:effectLst/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4" name="圓角矩形 10">
            <a:extLst>
              <a:ext uri="{FF2B5EF4-FFF2-40B4-BE49-F238E27FC236}">
                <a16:creationId xmlns:a16="http://schemas.microsoft.com/office/drawing/2014/main" id="{D378304A-616C-E6D5-0475-197C12E4F93C}"/>
              </a:ext>
            </a:extLst>
          </p:cNvPr>
          <p:cNvSpPr/>
          <p:nvPr/>
        </p:nvSpPr>
        <p:spPr>
          <a:xfrm>
            <a:off x="3580057" y="4621058"/>
            <a:ext cx="4419600" cy="377118"/>
          </a:xfrm>
          <a:prstGeom prst="round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altLang="zh-TW" sz="14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email</a:t>
            </a:r>
            <a:r>
              <a:rPr lang="zh-TW" sz="14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告知承辦人</a:t>
            </a:r>
            <a:r>
              <a:rPr lang="zh-TW" altLang="en-US" sz="14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已完成上傳，</a:t>
            </a:r>
            <a:r>
              <a:rPr lang="zh-TW" sz="14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並等待審核結果</a:t>
            </a:r>
          </a:p>
        </p:txBody>
      </p:sp>
      <p:sp>
        <p:nvSpPr>
          <p:cNvPr id="16" name="圓角矩形 12">
            <a:extLst>
              <a:ext uri="{FF2B5EF4-FFF2-40B4-BE49-F238E27FC236}">
                <a16:creationId xmlns:a16="http://schemas.microsoft.com/office/drawing/2014/main" id="{2C6C85CB-3E75-239D-25AD-95A28B09495B}"/>
              </a:ext>
            </a:extLst>
          </p:cNvPr>
          <p:cNvSpPr/>
          <p:nvPr/>
        </p:nvSpPr>
        <p:spPr>
          <a:xfrm>
            <a:off x="2615937" y="5790229"/>
            <a:ext cx="2739168" cy="51211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altLang="zh-TW" sz="16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Email</a:t>
            </a:r>
            <a:r>
              <a:rPr lang="zh-TW" sz="16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通知上傳者</a:t>
            </a:r>
            <a:r>
              <a:rPr lang="zh-TW" altLang="en-US" sz="16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進行</a:t>
            </a:r>
            <a:r>
              <a:rPr lang="zh-TW" sz="16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修改</a:t>
            </a:r>
          </a:p>
        </p:txBody>
      </p:sp>
      <p:sp>
        <p:nvSpPr>
          <p:cNvPr id="24" name="圓角矩形 8">
            <a:extLst>
              <a:ext uri="{FF2B5EF4-FFF2-40B4-BE49-F238E27FC236}">
                <a16:creationId xmlns:a16="http://schemas.microsoft.com/office/drawing/2014/main" id="{BF0657CD-5640-5C27-9C51-368783F35115}"/>
              </a:ext>
            </a:extLst>
          </p:cNvPr>
          <p:cNvSpPr/>
          <p:nvPr/>
        </p:nvSpPr>
        <p:spPr>
          <a:xfrm>
            <a:off x="7479370" y="1825892"/>
            <a:ext cx="2108881" cy="658058"/>
          </a:xfrm>
          <a:prstGeom prst="round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zh-TW" altLang="en-US" sz="14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至秘書室取得</a:t>
            </a:r>
            <a:endParaRPr lang="en-US" altLang="zh-TW" sz="1400" kern="100" dirty="0">
              <a:solidFill>
                <a:schemeClr val="tx2">
                  <a:lumMod val="50000"/>
                </a:schemeClr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zh-TW" altLang="en-US" sz="1400" kern="100" dirty="0">
                <a:solidFill>
                  <a:schemeClr val="tx2">
                    <a:lumMod val="50000"/>
                  </a:schemeClr>
                </a:solidFill>
                <a:latin typeface="+mn-ea"/>
                <a:cs typeface="Times New Roman" panose="02020603050405020304" pitchFamily="18" charset="0"/>
              </a:rPr>
              <a:t>上傳</a:t>
            </a:r>
            <a:r>
              <a:rPr lang="zh-TW" altLang="en-US" sz="14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軟體</a:t>
            </a:r>
            <a:r>
              <a:rPr lang="zh-TW" altLang="en-US" sz="1400" kern="100" dirty="0">
                <a:solidFill>
                  <a:schemeClr val="tx2">
                    <a:lumMod val="50000"/>
                  </a:schemeClr>
                </a:solidFill>
                <a:latin typeface="+mn-ea"/>
                <a:cs typeface="Times New Roman" panose="02020603050405020304" pitchFamily="18" charset="0"/>
              </a:rPr>
              <a:t>、</a:t>
            </a:r>
            <a:r>
              <a:rPr lang="zh-TW" altLang="en-US" sz="14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使用手冊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D9130553-F65E-1F89-61E3-5DAD9E033F36}"/>
              </a:ext>
            </a:extLst>
          </p:cNvPr>
          <p:cNvSpPr txBox="1"/>
          <p:nvPr/>
        </p:nvSpPr>
        <p:spPr>
          <a:xfrm>
            <a:off x="6231807" y="386735"/>
            <a:ext cx="2001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C00000"/>
                </a:solidFill>
              </a:rPr>
              <a:t>首次申請請確認</a:t>
            </a:r>
            <a:endParaRPr lang="en-US" altLang="zh-TW" b="1" dirty="0">
              <a:solidFill>
                <a:srgbClr val="C00000"/>
              </a:solidFill>
            </a:endParaRPr>
          </a:p>
        </p:txBody>
      </p: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143F5E60-D7CE-40A0-C431-58391A80FA24}"/>
              </a:ext>
            </a:extLst>
          </p:cNvPr>
          <p:cNvSpPr/>
          <p:nvPr/>
        </p:nvSpPr>
        <p:spPr>
          <a:xfrm>
            <a:off x="6033170" y="764224"/>
            <a:ext cx="2108881" cy="36933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bg1"/>
                </a:solidFill>
              </a:rPr>
              <a:t>是否有軟體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1C24370E-E3BD-0B73-4579-D119D8DB32F2}"/>
              </a:ext>
            </a:extLst>
          </p:cNvPr>
          <p:cNvSpPr txBox="1"/>
          <p:nvPr/>
        </p:nvSpPr>
        <p:spPr>
          <a:xfrm>
            <a:off x="5962641" y="1244977"/>
            <a:ext cx="42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是</a:t>
            </a:r>
            <a:endParaRPr lang="en-US" altLang="zh-TW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BECC6ABA-0F82-5466-01B8-C19395BC2116}"/>
              </a:ext>
            </a:extLst>
          </p:cNvPr>
          <p:cNvSpPr txBox="1"/>
          <p:nvPr/>
        </p:nvSpPr>
        <p:spPr>
          <a:xfrm>
            <a:off x="7894333" y="1241052"/>
            <a:ext cx="42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否</a:t>
            </a:r>
            <a:endParaRPr lang="en-US" altLang="zh-TW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5" name="矩形: 圓角 34">
            <a:extLst>
              <a:ext uri="{FF2B5EF4-FFF2-40B4-BE49-F238E27FC236}">
                <a16:creationId xmlns:a16="http://schemas.microsoft.com/office/drawing/2014/main" id="{2B87007A-0D50-5A25-F4A2-1CE14642A368}"/>
              </a:ext>
            </a:extLst>
          </p:cNvPr>
          <p:cNvSpPr/>
          <p:nvPr/>
        </p:nvSpPr>
        <p:spPr>
          <a:xfrm>
            <a:off x="4853999" y="1850632"/>
            <a:ext cx="1755866" cy="63331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bg1"/>
                </a:solidFill>
              </a:rPr>
              <a:t>是否有權限</a:t>
            </a:r>
          </a:p>
        </p:txBody>
      </p:sp>
      <p:sp>
        <p:nvSpPr>
          <p:cNvPr id="38" name="圓角矩形 9">
            <a:extLst>
              <a:ext uri="{FF2B5EF4-FFF2-40B4-BE49-F238E27FC236}">
                <a16:creationId xmlns:a16="http://schemas.microsoft.com/office/drawing/2014/main" id="{D9B9F0DA-2CF5-2653-AB81-9422D364235E}"/>
              </a:ext>
            </a:extLst>
          </p:cNvPr>
          <p:cNvSpPr/>
          <p:nvPr/>
        </p:nvSpPr>
        <p:spPr>
          <a:xfrm>
            <a:off x="3626214" y="3299869"/>
            <a:ext cx="1662594" cy="534197"/>
          </a:xfrm>
          <a:prstGeom prst="round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zh-TW" altLang="en-US" sz="1400" kern="100" dirty="0">
                <a:solidFill>
                  <a:schemeClr val="tx2">
                    <a:lumMod val="50000"/>
                  </a:schemeClr>
                </a:solidFill>
                <a:latin typeface="+mn-ea"/>
                <a:cs typeface="Times New Roman" panose="02020603050405020304" pitchFamily="18" charset="0"/>
              </a:rPr>
              <a:t>至 </a:t>
            </a:r>
            <a:r>
              <a:rPr lang="en-US" sz="1400" kern="100" dirty="0">
                <a:solidFill>
                  <a:srgbClr val="0070C0"/>
                </a:solidFill>
                <a:effectLst/>
                <a:latin typeface="+mn-ea"/>
                <a:cs typeface="Times New Roman" panose="02020603050405020304" pitchFamily="18" charset="0"/>
              </a:rPr>
              <a:t>WOW Artist</a:t>
            </a:r>
            <a:endParaRPr lang="en-US" sz="1400" kern="100" dirty="0">
              <a:solidFill>
                <a:srgbClr val="0070C0"/>
              </a:solidFill>
              <a:latin typeface="+mn-ea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zh-TW" sz="14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編輯</a:t>
            </a:r>
            <a:r>
              <a:rPr lang="zh-TW" altLang="en-US" sz="1400" kern="100" dirty="0">
                <a:solidFill>
                  <a:schemeClr val="tx2">
                    <a:lumMod val="50000"/>
                  </a:schemeClr>
                </a:solidFill>
                <a:latin typeface="+mn-ea"/>
                <a:cs typeface="Times New Roman" panose="02020603050405020304" pitchFamily="18" charset="0"/>
              </a:rPr>
              <a:t>內容並</a:t>
            </a:r>
            <a:r>
              <a:rPr lang="zh-TW" sz="1400" kern="100" dirty="0">
                <a:solidFill>
                  <a:schemeClr val="tx2">
                    <a:lumMod val="50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上傳</a:t>
            </a:r>
          </a:p>
        </p:txBody>
      </p:sp>
      <p:cxnSp>
        <p:nvCxnSpPr>
          <p:cNvPr id="43" name="直線單箭頭接點 42">
            <a:extLst>
              <a:ext uri="{FF2B5EF4-FFF2-40B4-BE49-F238E27FC236}">
                <a16:creationId xmlns:a16="http://schemas.microsoft.com/office/drawing/2014/main" id="{9C982256-5D26-9426-08DD-41A5C37BD60B}"/>
              </a:ext>
            </a:extLst>
          </p:cNvPr>
          <p:cNvCxnSpPr>
            <a:cxnSpLocks/>
            <a:stCxn id="24" idx="1"/>
            <a:endCxn id="35" idx="3"/>
          </p:cNvCxnSpPr>
          <p:nvPr/>
        </p:nvCxnSpPr>
        <p:spPr>
          <a:xfrm flipH="1">
            <a:off x="6609865" y="2154921"/>
            <a:ext cx="869505" cy="12370"/>
          </a:xfrm>
          <a:prstGeom prst="straightConnector1">
            <a:avLst/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向下箭號 13">
            <a:extLst>
              <a:ext uri="{FF2B5EF4-FFF2-40B4-BE49-F238E27FC236}">
                <a16:creationId xmlns:a16="http://schemas.microsoft.com/office/drawing/2014/main" id="{32B25B5C-0BA3-22B0-F67A-6598A429684E}"/>
              </a:ext>
            </a:extLst>
          </p:cNvPr>
          <p:cNvSpPr/>
          <p:nvPr/>
        </p:nvSpPr>
        <p:spPr>
          <a:xfrm rot="19800000">
            <a:off x="6561524" y="2573277"/>
            <a:ext cx="295933" cy="641794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 sz="2400">
              <a:solidFill>
                <a:schemeClr val="tx2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46" name="向下箭號 13">
            <a:extLst>
              <a:ext uri="{FF2B5EF4-FFF2-40B4-BE49-F238E27FC236}">
                <a16:creationId xmlns:a16="http://schemas.microsoft.com/office/drawing/2014/main" id="{B4D9AA9B-7270-C672-73F5-C265B2730E55}"/>
              </a:ext>
            </a:extLst>
          </p:cNvPr>
          <p:cNvSpPr/>
          <p:nvPr/>
        </p:nvSpPr>
        <p:spPr>
          <a:xfrm rot="1800618">
            <a:off x="4559007" y="2583004"/>
            <a:ext cx="295933" cy="641794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 sz="2400">
              <a:solidFill>
                <a:schemeClr val="tx2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9719086A-2EAF-C7D1-7E2D-529D8D877751}"/>
              </a:ext>
            </a:extLst>
          </p:cNvPr>
          <p:cNvSpPr txBox="1"/>
          <p:nvPr/>
        </p:nvSpPr>
        <p:spPr>
          <a:xfrm>
            <a:off x="4530081" y="2647057"/>
            <a:ext cx="42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是</a:t>
            </a:r>
            <a:endParaRPr lang="en-US" altLang="zh-TW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6A31599F-4201-57D7-4DDF-04C0C396BA88}"/>
              </a:ext>
            </a:extLst>
          </p:cNvPr>
          <p:cNvSpPr txBox="1"/>
          <p:nvPr/>
        </p:nvSpPr>
        <p:spPr>
          <a:xfrm>
            <a:off x="6461773" y="2643132"/>
            <a:ext cx="42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否</a:t>
            </a:r>
            <a:endParaRPr lang="en-US" altLang="zh-TW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49" name="直線單箭頭接點 48">
            <a:extLst>
              <a:ext uri="{FF2B5EF4-FFF2-40B4-BE49-F238E27FC236}">
                <a16:creationId xmlns:a16="http://schemas.microsoft.com/office/drawing/2014/main" id="{D05CF6F3-42BF-DC02-A360-39D2091B931D}"/>
              </a:ext>
            </a:extLst>
          </p:cNvPr>
          <p:cNvCxnSpPr>
            <a:cxnSpLocks/>
          </p:cNvCxnSpPr>
          <p:nvPr/>
        </p:nvCxnSpPr>
        <p:spPr>
          <a:xfrm flipH="1">
            <a:off x="5355105" y="3567161"/>
            <a:ext cx="869505" cy="12370"/>
          </a:xfrm>
          <a:prstGeom prst="straightConnector1">
            <a:avLst/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向下箭號 13">
            <a:extLst>
              <a:ext uri="{FF2B5EF4-FFF2-40B4-BE49-F238E27FC236}">
                <a16:creationId xmlns:a16="http://schemas.microsoft.com/office/drawing/2014/main" id="{9C7BE7D6-EE48-04A2-C44D-EEC77510A547}"/>
              </a:ext>
            </a:extLst>
          </p:cNvPr>
          <p:cNvSpPr/>
          <p:nvPr/>
        </p:nvSpPr>
        <p:spPr>
          <a:xfrm>
            <a:off x="4309544" y="3906535"/>
            <a:ext cx="295933" cy="641794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 sz="2400">
              <a:solidFill>
                <a:schemeClr val="tx2">
                  <a:lumMod val="50000"/>
                </a:schemeClr>
              </a:solidFill>
              <a:latin typeface="+mn-ea"/>
            </a:endParaRPr>
          </a:p>
        </p:txBody>
      </p:sp>
      <p:cxnSp>
        <p:nvCxnSpPr>
          <p:cNvPr id="57" name="接點: 肘形 56">
            <a:extLst>
              <a:ext uri="{FF2B5EF4-FFF2-40B4-BE49-F238E27FC236}">
                <a16:creationId xmlns:a16="http://schemas.microsoft.com/office/drawing/2014/main" id="{6F739AD5-5D2A-4FF1-B39A-3844E8616979}"/>
              </a:ext>
            </a:extLst>
          </p:cNvPr>
          <p:cNvCxnSpPr>
            <a:cxnSpLocks/>
            <a:stCxn id="16" idx="1"/>
            <a:endCxn id="14" idx="1"/>
          </p:cNvCxnSpPr>
          <p:nvPr/>
        </p:nvCxnSpPr>
        <p:spPr>
          <a:xfrm rot="10800000" flipH="1">
            <a:off x="2615937" y="4809617"/>
            <a:ext cx="964120" cy="1236670"/>
          </a:xfrm>
          <a:prstGeom prst="bentConnector3">
            <a:avLst>
              <a:gd name="adj1" fmla="val -72889"/>
            </a:avLst>
          </a:prstGeom>
          <a:ln w="28575">
            <a:solidFill>
              <a:schemeClr val="accent2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等腰三角形 62">
            <a:extLst>
              <a:ext uri="{FF2B5EF4-FFF2-40B4-BE49-F238E27FC236}">
                <a16:creationId xmlns:a16="http://schemas.microsoft.com/office/drawing/2014/main" id="{B2F115D9-2D8F-B6FF-E934-2B79D4A38408}"/>
              </a:ext>
            </a:extLst>
          </p:cNvPr>
          <p:cNvSpPr/>
          <p:nvPr/>
        </p:nvSpPr>
        <p:spPr>
          <a:xfrm rot="10800000">
            <a:off x="3966547" y="5083670"/>
            <a:ext cx="774436" cy="667617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8A4D8441-5552-DF19-C158-5B865C27DF12}"/>
              </a:ext>
            </a:extLst>
          </p:cNvPr>
          <p:cNvSpPr txBox="1"/>
          <p:nvPr/>
        </p:nvSpPr>
        <p:spPr>
          <a:xfrm>
            <a:off x="3747004" y="5220524"/>
            <a:ext cx="1248598" cy="369332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solidFill>
                  <a:schemeClr val="accent2"/>
                </a:solidFill>
              </a:rPr>
              <a:t>需要修正</a:t>
            </a:r>
            <a:endParaRPr lang="en-US" altLang="zh-TW" b="1" dirty="0">
              <a:solidFill>
                <a:schemeClr val="accent2"/>
              </a:solidFill>
            </a:endParaRPr>
          </a:p>
        </p:txBody>
      </p:sp>
      <p:sp>
        <p:nvSpPr>
          <p:cNvPr id="64" name="等腰三角形 63">
            <a:extLst>
              <a:ext uri="{FF2B5EF4-FFF2-40B4-BE49-F238E27FC236}">
                <a16:creationId xmlns:a16="http://schemas.microsoft.com/office/drawing/2014/main" id="{D3F06AC9-A604-7762-4B9E-8C08EC5A3966}"/>
              </a:ext>
            </a:extLst>
          </p:cNvPr>
          <p:cNvSpPr/>
          <p:nvPr/>
        </p:nvSpPr>
        <p:spPr>
          <a:xfrm rot="10800000">
            <a:off x="6779597" y="5083670"/>
            <a:ext cx="774436" cy="667617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17009DD9-B07B-759D-6762-23F5C30D363B}"/>
              </a:ext>
            </a:extLst>
          </p:cNvPr>
          <p:cNvSpPr txBox="1"/>
          <p:nvPr/>
        </p:nvSpPr>
        <p:spPr>
          <a:xfrm>
            <a:off x="6560054" y="5220524"/>
            <a:ext cx="1248598" cy="369332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solidFill>
                  <a:schemeClr val="accent6"/>
                </a:solidFill>
              </a:rPr>
              <a:t>通過</a:t>
            </a:r>
            <a:endParaRPr lang="en-US" altLang="zh-TW" b="1" dirty="0">
              <a:solidFill>
                <a:schemeClr val="accent6"/>
              </a:solidFill>
            </a:endParaRPr>
          </a:p>
        </p:txBody>
      </p:sp>
      <p:sp>
        <p:nvSpPr>
          <p:cNvPr id="67" name="圓角矩形 12">
            <a:extLst>
              <a:ext uri="{FF2B5EF4-FFF2-40B4-BE49-F238E27FC236}">
                <a16:creationId xmlns:a16="http://schemas.microsoft.com/office/drawing/2014/main" id="{E8B43C25-7DA6-DBB0-DC5E-39ED73F655D4}"/>
              </a:ext>
            </a:extLst>
          </p:cNvPr>
          <p:cNvSpPr/>
          <p:nvPr/>
        </p:nvSpPr>
        <p:spPr>
          <a:xfrm>
            <a:off x="6349196" y="5790229"/>
            <a:ext cx="1670313" cy="51211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zh-TW" altLang="en-US" sz="1600" b="1" kern="100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完成海報上傳</a:t>
            </a:r>
            <a:endParaRPr lang="zh-TW" sz="1600" b="1" kern="100" dirty="0">
              <a:solidFill>
                <a:schemeClr val="tx1"/>
              </a:solidFill>
              <a:effectLst/>
              <a:latin typeface="+mn-ea"/>
              <a:cs typeface="Times New Roman" panose="02020603050405020304" pitchFamily="18" charset="0"/>
            </a:endParaRPr>
          </a:p>
        </p:txBody>
      </p:sp>
      <p:pic>
        <p:nvPicPr>
          <p:cNvPr id="68" name="圖片 67">
            <a:extLst>
              <a:ext uri="{FF2B5EF4-FFF2-40B4-BE49-F238E27FC236}">
                <a16:creationId xmlns:a16="http://schemas.microsoft.com/office/drawing/2014/main" id="{09575FE7-190A-7718-75D6-9092D1187A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469" y="5967861"/>
            <a:ext cx="1167971" cy="686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65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53B04958-E98F-F69F-5C70-20A7630700BB}"/>
              </a:ext>
            </a:extLst>
          </p:cNvPr>
          <p:cNvSpPr>
            <a:spLocks/>
          </p:cNvSpPr>
          <p:nvPr/>
        </p:nvSpPr>
        <p:spPr>
          <a:xfrm>
            <a:off x="218440" y="236974"/>
            <a:ext cx="5877560" cy="743466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E81CF78-65E4-3F4C-C2E1-DDAD7629B8F4}"/>
              </a:ext>
            </a:extLst>
          </p:cNvPr>
          <p:cNvSpPr/>
          <p:nvPr/>
        </p:nvSpPr>
        <p:spPr>
          <a:xfrm>
            <a:off x="365610" y="316319"/>
            <a:ext cx="549541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軟體下載 </a:t>
            </a:r>
            <a:r>
              <a:rPr lang="en-US" altLang="zh-TW" sz="3200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or</a:t>
            </a:r>
            <a:r>
              <a:rPr lang="zh-TW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 申請上傳權限</a:t>
            </a:r>
          </a:p>
          <a:p>
            <a:pPr marL="514350" indent="-514350">
              <a:buFont typeface="+mj-lt"/>
              <a:buAutoNum type="arabicPeriod" startAt="2"/>
            </a:pPr>
            <a:endParaRPr lang="zh-TW" alt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68" name="圖片 67">
            <a:extLst>
              <a:ext uri="{FF2B5EF4-FFF2-40B4-BE49-F238E27FC236}">
                <a16:creationId xmlns:a16="http://schemas.microsoft.com/office/drawing/2014/main" id="{09575FE7-190A-7718-75D6-9092D1187A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469" y="5967861"/>
            <a:ext cx="1167971" cy="686939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31B426E0-D70B-85B7-F398-04B461E04C10}"/>
              </a:ext>
            </a:extLst>
          </p:cNvPr>
          <p:cNvSpPr/>
          <p:nvPr/>
        </p:nvSpPr>
        <p:spPr>
          <a:xfrm>
            <a:off x="3627110" y="1216920"/>
            <a:ext cx="8056889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zh-TW" altLang="en-US" sz="2000" b="1" dirty="0">
                <a:latin typeface="+mn-ea"/>
              </a:rPr>
              <a:t>若需下載</a:t>
            </a:r>
            <a:r>
              <a:rPr lang="en-US" altLang="zh-TW" sz="2000" b="1" dirty="0" err="1">
                <a:latin typeface="+mn-ea"/>
              </a:rPr>
              <a:t>WowArtist</a:t>
            </a:r>
            <a:r>
              <a:rPr lang="en-US" altLang="zh-TW" sz="2000" b="1" dirty="0">
                <a:latin typeface="+mn-ea"/>
              </a:rPr>
              <a:t> </a:t>
            </a:r>
            <a:r>
              <a:rPr lang="zh-TW" altLang="en-US" sz="2000" b="1" dirty="0">
                <a:latin typeface="+mn-ea"/>
              </a:rPr>
              <a:t>軟體及操作手冊，</a:t>
            </a:r>
            <a:r>
              <a:rPr lang="zh-TW" altLang="en-US" sz="2000" dirty="0">
                <a:latin typeface="+mn-ea"/>
              </a:rPr>
              <a:t>請</a:t>
            </a:r>
            <a:r>
              <a:rPr lang="zh-TW" altLang="en-US" sz="2000" b="1" u="sng" dirty="0">
                <a:latin typeface="+mn-ea"/>
              </a:rPr>
              <a:t>來信</a:t>
            </a:r>
            <a:r>
              <a:rPr lang="zh-TW" altLang="en-US" sz="2000" dirty="0">
                <a:latin typeface="+mn-ea"/>
              </a:rPr>
              <a:t>或</a:t>
            </a:r>
            <a:r>
              <a:rPr lang="zh-TW" altLang="en-US" sz="2000" b="1" u="sng" dirty="0">
                <a:latin typeface="+mn-ea"/>
              </a:rPr>
              <a:t>來電</a:t>
            </a:r>
            <a:r>
              <a:rPr lang="zh-TW" altLang="en-US" sz="2000" dirty="0">
                <a:latin typeface="+mn-ea"/>
              </a:rPr>
              <a:t>預約時間，</a:t>
            </a:r>
            <a:br>
              <a:rPr lang="en-US" altLang="zh-TW" sz="2000" dirty="0">
                <a:latin typeface="+mn-ea"/>
              </a:rPr>
            </a:br>
            <a:r>
              <a:rPr lang="zh-TW" altLang="en-US" sz="2000" dirty="0">
                <a:latin typeface="+mn-ea"/>
              </a:rPr>
              <a:t>並攜帶</a:t>
            </a:r>
            <a:r>
              <a:rPr lang="zh-TW" altLang="en-US" sz="2000" b="1" u="sng" dirty="0">
                <a:latin typeface="+mn-ea"/>
              </a:rPr>
              <a:t>隨身硬碟</a:t>
            </a:r>
            <a:r>
              <a:rPr lang="zh-TW" altLang="en-US" sz="2000" dirty="0">
                <a:latin typeface="+mn-ea"/>
              </a:rPr>
              <a:t>至</a:t>
            </a:r>
            <a:r>
              <a:rPr lang="zh-TW" altLang="en-US" sz="2000" u="sng" dirty="0">
                <a:latin typeface="+mn-ea"/>
              </a:rPr>
              <a:t>行政大樓</a:t>
            </a:r>
            <a:r>
              <a:rPr lang="en-US" altLang="zh-TW" sz="2000" u="sng" dirty="0">
                <a:latin typeface="+mn-ea"/>
              </a:rPr>
              <a:t>8</a:t>
            </a:r>
            <a:r>
              <a:rPr lang="zh-TW" altLang="en-US" sz="2000" u="sng" dirty="0">
                <a:latin typeface="+mn-ea"/>
              </a:rPr>
              <a:t>樓秘書室找承辦人</a:t>
            </a:r>
            <a:endParaRPr lang="en-US" altLang="zh-TW" sz="2000" b="1" u="sng" dirty="0">
              <a:latin typeface="+mn-ea"/>
            </a:endParaRPr>
          </a:p>
          <a:p>
            <a:endParaRPr lang="en-US" altLang="zh-TW" sz="2000" b="1" dirty="0">
              <a:latin typeface="+mn-ea"/>
            </a:endParaRPr>
          </a:p>
          <a:p>
            <a:endParaRPr lang="en-US" altLang="zh-TW" sz="2000" b="1" dirty="0">
              <a:latin typeface="+mn-ea"/>
            </a:endParaRPr>
          </a:p>
          <a:p>
            <a:r>
              <a:rPr lang="zh-TW" altLang="en-US" sz="2000" b="1" dirty="0">
                <a:latin typeface="+mn-ea"/>
              </a:rPr>
              <a:t>請來信申請：</a:t>
            </a:r>
            <a:endParaRPr lang="en-US" altLang="zh-TW" sz="2000" b="1" dirty="0">
              <a:latin typeface="+mn-ea"/>
            </a:endParaRPr>
          </a:p>
          <a:p>
            <a:pPr marL="0" marR="0" lvl="0" indent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000" dirty="0">
                <a:latin typeface="+mn-ea"/>
              </a:rPr>
              <a:t>承辦人 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#1003 </a:t>
            </a:r>
            <a:r>
              <a:rPr kumimoji="0" lang="zh-TW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何敍瑜  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  <a:hlinkClick r:id="rId5"/>
              </a:rPr>
              <a:t>hsuyuho@mail.ntut.edu.tw</a:t>
            </a:r>
            <a:br>
              <a:rPr lang="en-US" altLang="zh-TW" sz="2000" dirty="0">
                <a:latin typeface="+mn-ea"/>
              </a:rPr>
            </a:br>
            <a:endParaRPr lang="en-US" altLang="zh-TW" sz="2000" dirty="0">
              <a:latin typeface="+mn-ea"/>
            </a:endParaRPr>
          </a:p>
          <a:p>
            <a:pPr marL="0" marR="0" lvl="0" indent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2000" dirty="0">
              <a:latin typeface="+mn-ea"/>
            </a:endParaRPr>
          </a:p>
          <a:p>
            <a:pPr marL="0" marR="0" lvl="0" indent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000" b="1" dirty="0">
                <a:latin typeface="+mn-ea"/>
              </a:rPr>
              <a:t>請按以下內容提供：</a:t>
            </a:r>
            <a:endParaRPr lang="en-US" altLang="zh-TW" sz="2000" b="1" dirty="0">
              <a:latin typeface="+mn-ea"/>
            </a:endParaRPr>
          </a:p>
          <a:p>
            <a:pPr marL="342900" marR="0" lvl="0" indent="-34290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>
                <a:latin typeface="+mn-ea"/>
              </a:rPr>
              <a:t>帳號</a:t>
            </a:r>
            <a:endParaRPr lang="en-US" altLang="zh-TW" dirty="0">
              <a:latin typeface="+mn-ea"/>
            </a:endParaRPr>
          </a:p>
          <a:p>
            <a:pPr marL="342900" marR="0" lvl="0" indent="-34290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>
                <a:latin typeface="+mn-ea"/>
              </a:rPr>
              <a:t>密碼（８個字元以上）</a:t>
            </a:r>
            <a:endParaRPr lang="en-US" altLang="zh-TW" dirty="0">
              <a:latin typeface="+mn-ea"/>
            </a:endParaRPr>
          </a:p>
          <a:p>
            <a:pPr marL="342900" marR="0" lvl="0" indent="-34290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>
                <a:latin typeface="+mn-ea"/>
              </a:rPr>
              <a:t>使用者名稱</a:t>
            </a:r>
            <a:endParaRPr lang="en-US" altLang="zh-TW" dirty="0">
              <a:latin typeface="+mn-ea"/>
            </a:endParaRPr>
          </a:p>
          <a:p>
            <a:pPr marL="342900" marR="0" lvl="0" indent="-34290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>
                <a:latin typeface="+mn-ea"/>
              </a:rPr>
              <a:t>使用者</a:t>
            </a:r>
            <a:r>
              <a:rPr lang="en-US" altLang="zh-TW" dirty="0">
                <a:latin typeface="+mn-ea"/>
              </a:rPr>
              <a:t>email</a:t>
            </a:r>
          </a:p>
          <a:p>
            <a:pPr marL="342900" marR="0" lvl="0" indent="-34290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>
                <a:latin typeface="+mn-ea"/>
              </a:rPr>
              <a:t>聯絡分機號碼</a:t>
            </a:r>
            <a:endParaRPr lang="en-US" altLang="zh-TW" dirty="0">
              <a:latin typeface="+mn-ea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954F0DB2-C89B-A6AB-78AC-49E10B59E6D3}"/>
              </a:ext>
            </a:extLst>
          </p:cNvPr>
          <p:cNvSpPr/>
          <p:nvPr/>
        </p:nvSpPr>
        <p:spPr>
          <a:xfrm>
            <a:off x="1441450" y="2812557"/>
            <a:ext cx="1906261" cy="47971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/>
              <a:t>申請方式</a:t>
            </a: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55EEDF54-4F0D-9EE2-3E9D-71B5070BA4AC}"/>
              </a:ext>
            </a:extLst>
          </p:cNvPr>
          <p:cNvSpPr/>
          <p:nvPr/>
        </p:nvSpPr>
        <p:spPr>
          <a:xfrm>
            <a:off x="1441450" y="4587506"/>
            <a:ext cx="1906261" cy="47971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/>
              <a:t>提供資訊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B30E674E-9998-DE82-227F-B1A1D41EF318}"/>
              </a:ext>
            </a:extLst>
          </p:cNvPr>
          <p:cNvSpPr txBox="1"/>
          <p:nvPr/>
        </p:nvSpPr>
        <p:spPr>
          <a:xfrm>
            <a:off x="1581150" y="5911399"/>
            <a:ext cx="88665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b="1" dirty="0">
                <a:solidFill>
                  <a:schemeClr val="accent1">
                    <a:lumMod val="50000"/>
                  </a:schemeClr>
                </a:solidFill>
                <a:latin typeface="+mn-ea"/>
              </a:rPr>
              <a:t>因便於看板內容管理，每單位或院所只開放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+mn-ea"/>
              </a:rPr>
              <a:t>1-2</a:t>
            </a:r>
            <a:r>
              <a:rPr lang="zh-TW" altLang="en-US" sz="2000" b="1" dirty="0">
                <a:solidFill>
                  <a:schemeClr val="accent1">
                    <a:lumMod val="50000"/>
                  </a:schemeClr>
                </a:solidFill>
                <a:latin typeface="+mn-ea"/>
              </a:rPr>
              <a:t>位帳號申請，敬請配合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+mn-ea"/>
              </a:rPr>
              <a:t>!</a:t>
            </a:r>
            <a:r>
              <a:rPr lang="zh-TW" altLang="en-US" sz="2000" b="1" dirty="0">
                <a:solidFill>
                  <a:schemeClr val="accent1">
                    <a:lumMod val="50000"/>
                  </a:schemeClr>
                </a:solidFill>
                <a:latin typeface="+mn-ea"/>
              </a:rPr>
              <a:t>  感謝 </a:t>
            </a:r>
            <a:endParaRPr lang="en-US" altLang="zh-TW" sz="2000" b="1" dirty="0">
              <a:solidFill>
                <a:schemeClr val="accent1">
                  <a:lumMod val="50000"/>
                </a:schemeClr>
              </a:solidFill>
              <a:latin typeface="+mn-ea"/>
            </a:endParaRP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77391909-5643-38E8-E4B5-7AD7A7D61E3B}"/>
              </a:ext>
            </a:extLst>
          </p:cNvPr>
          <p:cNvCxnSpPr/>
          <p:nvPr/>
        </p:nvCxnSpPr>
        <p:spPr>
          <a:xfrm>
            <a:off x="1638300" y="5845893"/>
            <a:ext cx="862965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90CE1651-5605-D754-39B1-0B57AE017FDF}"/>
              </a:ext>
            </a:extLst>
          </p:cNvPr>
          <p:cNvCxnSpPr/>
          <p:nvPr/>
        </p:nvCxnSpPr>
        <p:spPr>
          <a:xfrm>
            <a:off x="1638300" y="6391993"/>
            <a:ext cx="862965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群組 14">
            <a:extLst>
              <a:ext uri="{FF2B5EF4-FFF2-40B4-BE49-F238E27FC236}">
                <a16:creationId xmlns:a16="http://schemas.microsoft.com/office/drawing/2014/main" id="{C6378571-CC6C-B5E2-2709-C37A13FDD8EE}"/>
              </a:ext>
            </a:extLst>
          </p:cNvPr>
          <p:cNvGrpSpPr/>
          <p:nvPr/>
        </p:nvGrpSpPr>
        <p:grpSpPr>
          <a:xfrm>
            <a:off x="7042150" y="3663017"/>
            <a:ext cx="3336504" cy="1978063"/>
            <a:chOff x="7405467" y="2996395"/>
            <a:chExt cx="3218083" cy="2191470"/>
          </a:xfrm>
        </p:grpSpPr>
        <p:pic>
          <p:nvPicPr>
            <p:cNvPr id="11" name="圖片 10">
              <a:extLst>
                <a:ext uri="{FF2B5EF4-FFF2-40B4-BE49-F238E27FC236}">
                  <a16:creationId xmlns:a16="http://schemas.microsoft.com/office/drawing/2014/main" id="{BF8D5661-77C0-8966-6085-868823C69D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21" r="2917" b="4300"/>
            <a:stretch/>
          </p:blipFill>
          <p:spPr>
            <a:xfrm>
              <a:off x="7405467" y="2996395"/>
              <a:ext cx="3218083" cy="2191470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id="{77D4A337-AE8B-F3BD-6285-C1942232A063}"/>
                </a:ext>
              </a:extLst>
            </p:cNvPr>
            <p:cNvSpPr txBox="1"/>
            <p:nvPr/>
          </p:nvSpPr>
          <p:spPr>
            <a:xfrm>
              <a:off x="8265823" y="4302833"/>
              <a:ext cx="14331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200" b="1" dirty="0">
                  <a:solidFill>
                    <a:schemeClr val="bg1">
                      <a:lumMod val="65000"/>
                    </a:schemeClr>
                  </a:solidFill>
                </a:rPr>
                <a:t>此為軟體登入畫面</a:t>
              </a:r>
            </a:p>
          </p:txBody>
        </p:sp>
      </p:grp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AEE0A0C2-93CD-02A8-9C7D-38483F442CC5}"/>
              </a:ext>
            </a:extLst>
          </p:cNvPr>
          <p:cNvSpPr/>
          <p:nvPr/>
        </p:nvSpPr>
        <p:spPr>
          <a:xfrm>
            <a:off x="1441450" y="1502521"/>
            <a:ext cx="1906261" cy="47971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/>
              <a:t>軟體下載</a:t>
            </a:r>
          </a:p>
        </p:txBody>
      </p:sp>
    </p:spTree>
    <p:extLst>
      <p:ext uri="{BB962C8B-B14F-4D97-AF65-F5344CB8AC3E}">
        <p14:creationId xmlns:p14="http://schemas.microsoft.com/office/powerpoint/2010/main" val="1748908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53B04958-E98F-F69F-5C70-20A7630700BB}"/>
              </a:ext>
            </a:extLst>
          </p:cNvPr>
          <p:cNvSpPr>
            <a:spLocks/>
          </p:cNvSpPr>
          <p:nvPr/>
        </p:nvSpPr>
        <p:spPr>
          <a:xfrm>
            <a:off x="218440" y="236974"/>
            <a:ext cx="3407410" cy="743466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E81CF78-65E4-3F4C-C2E1-DDAD7629B8F4}"/>
              </a:ext>
            </a:extLst>
          </p:cNvPr>
          <p:cNvSpPr/>
          <p:nvPr/>
        </p:nvSpPr>
        <p:spPr>
          <a:xfrm>
            <a:off x="365610" y="316319"/>
            <a:ext cx="45111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檔案上傳須知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8A119C9E-BE6A-BAD4-5DE3-39DF8B1969B9}"/>
              </a:ext>
            </a:extLst>
          </p:cNvPr>
          <p:cNvSpPr/>
          <p:nvPr/>
        </p:nvSpPr>
        <p:spPr>
          <a:xfrm>
            <a:off x="1202930" y="1474619"/>
            <a:ext cx="102334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zh-TW" altLang="zh-TW" sz="2000" dirty="0">
                <a:latin typeface="+mn-ea"/>
              </a:rPr>
              <a:t>上傳海報的檔名請設為</a:t>
            </a:r>
            <a:br>
              <a:rPr lang="en-US" altLang="zh-TW" sz="2000" dirty="0">
                <a:latin typeface="+mn-ea"/>
              </a:rPr>
            </a:br>
            <a:r>
              <a:rPr lang="en-US" altLang="zh-TW" sz="2000" dirty="0">
                <a:latin typeface="+mn-ea"/>
              </a:rPr>
              <a:t>【</a:t>
            </a:r>
            <a:r>
              <a:rPr lang="zh-TW" altLang="zh-TW" sz="2000" b="1" dirty="0">
                <a:latin typeface="+mn-ea"/>
              </a:rPr>
              <a:t>單位名</a:t>
            </a:r>
            <a:r>
              <a:rPr lang="zh-TW" altLang="en-US" sz="2000" b="1" dirty="0">
                <a:latin typeface="+mn-ea"/>
              </a:rPr>
              <a:t>稱</a:t>
            </a:r>
            <a:r>
              <a:rPr lang="en-US" altLang="zh-TW" sz="2000" b="1" dirty="0">
                <a:latin typeface="+mn-ea"/>
              </a:rPr>
              <a:t>+</a:t>
            </a:r>
            <a:r>
              <a:rPr lang="zh-TW" altLang="zh-TW" sz="2000" b="1" dirty="0">
                <a:latin typeface="+mn-ea"/>
              </a:rPr>
              <a:t>分機</a:t>
            </a:r>
            <a:r>
              <a:rPr lang="en-US" altLang="zh-TW" sz="2000" b="1" dirty="0">
                <a:latin typeface="+mn-ea"/>
              </a:rPr>
              <a:t>_</a:t>
            </a:r>
            <a:r>
              <a:rPr lang="zh-TW" altLang="zh-TW" sz="2000" b="1" dirty="0">
                <a:latin typeface="+mn-ea"/>
              </a:rPr>
              <a:t>開始月日</a:t>
            </a:r>
            <a:r>
              <a:rPr lang="en-US" altLang="zh-TW" sz="2000" b="1" dirty="0">
                <a:latin typeface="+mn-ea"/>
              </a:rPr>
              <a:t>_</a:t>
            </a:r>
            <a:r>
              <a:rPr lang="zh-TW" altLang="zh-TW" sz="2000" b="1" dirty="0">
                <a:latin typeface="+mn-ea"/>
              </a:rPr>
              <a:t>結束月日</a:t>
            </a:r>
            <a:r>
              <a:rPr lang="en-US" altLang="zh-TW" sz="2000" b="1" dirty="0">
                <a:latin typeface="+mn-ea"/>
              </a:rPr>
              <a:t>】</a:t>
            </a:r>
            <a:br>
              <a:rPr lang="en-US" altLang="zh-TW" sz="2000" dirty="0">
                <a:latin typeface="+mn-ea"/>
              </a:rPr>
            </a:br>
            <a:endParaRPr lang="en-US" altLang="zh-TW" sz="2000" dirty="0">
              <a:latin typeface="+mn-ea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zh-TW" altLang="zh-TW" sz="2000" dirty="0">
                <a:latin typeface="+mn-ea"/>
              </a:rPr>
              <a:t>刊登日數最多</a:t>
            </a:r>
            <a:r>
              <a:rPr lang="zh-TW" altLang="zh-TW" sz="2000" b="1" dirty="0">
                <a:solidFill>
                  <a:srgbClr val="0070C0"/>
                </a:solidFill>
                <a:latin typeface="+mn-ea"/>
              </a:rPr>
              <a:t>不超過</a:t>
            </a:r>
            <a:r>
              <a:rPr lang="en-US" altLang="zh-TW" sz="2000" b="1" dirty="0">
                <a:solidFill>
                  <a:srgbClr val="0070C0"/>
                </a:solidFill>
                <a:latin typeface="+mn-ea"/>
              </a:rPr>
              <a:t>15</a:t>
            </a:r>
            <a:r>
              <a:rPr lang="zh-TW" altLang="zh-TW" sz="2000" b="1" dirty="0">
                <a:solidFill>
                  <a:srgbClr val="0070C0"/>
                </a:solidFill>
                <a:latin typeface="+mn-ea"/>
              </a:rPr>
              <a:t>日</a:t>
            </a:r>
            <a:r>
              <a:rPr lang="zh-TW" altLang="zh-TW" sz="2000" dirty="0">
                <a:latin typeface="+mn-ea"/>
              </a:rPr>
              <a:t>，惟可視活動性質斟酌延長</a:t>
            </a:r>
            <a:endParaRPr lang="en-US" altLang="zh-TW" sz="2000" dirty="0">
              <a:latin typeface="+mn-ea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altLang="zh-TW" sz="2000" dirty="0">
              <a:latin typeface="+mn-ea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zh-TW" altLang="zh-TW" sz="2000" dirty="0">
                <a:latin typeface="+mn-ea"/>
              </a:rPr>
              <a:t>畫面</a:t>
            </a:r>
            <a:r>
              <a:rPr lang="zh-TW" altLang="en-US" sz="2000" dirty="0">
                <a:latin typeface="+mn-ea"/>
              </a:rPr>
              <a:t>請依 </a:t>
            </a:r>
            <a:r>
              <a:rPr lang="en-US" altLang="zh-TW" sz="2000" b="1" dirty="0">
                <a:solidFill>
                  <a:srgbClr val="0070C0"/>
                </a:solidFill>
                <a:latin typeface="+mn-ea"/>
              </a:rPr>
              <a:t>16</a:t>
            </a:r>
            <a:r>
              <a:rPr lang="zh-TW" altLang="en-US" sz="2000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zh-TW" sz="2000" b="1" dirty="0">
                <a:solidFill>
                  <a:srgbClr val="0070C0"/>
                </a:solidFill>
                <a:latin typeface="+mn-ea"/>
              </a:rPr>
              <a:t>:</a:t>
            </a:r>
            <a:r>
              <a:rPr lang="zh-TW" altLang="en-US" sz="2000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zh-TW" sz="2000" b="1" dirty="0">
                <a:solidFill>
                  <a:srgbClr val="0070C0"/>
                </a:solidFill>
                <a:latin typeface="+mn-ea"/>
              </a:rPr>
              <a:t>9</a:t>
            </a:r>
            <a:r>
              <a:rPr lang="zh-TW" altLang="en-US" sz="2000" b="1" dirty="0">
                <a:solidFill>
                  <a:srgbClr val="0070C0"/>
                </a:solidFill>
                <a:latin typeface="+mn-ea"/>
              </a:rPr>
              <a:t> 直式、</a:t>
            </a:r>
            <a:r>
              <a:rPr lang="en-US" altLang="zh-TW" sz="2000" b="1" dirty="0">
                <a:solidFill>
                  <a:srgbClr val="0070C0"/>
                </a:solidFill>
                <a:latin typeface="+mn-ea"/>
              </a:rPr>
              <a:t>RGB</a:t>
            </a:r>
            <a:r>
              <a:rPr lang="zh-TW" altLang="en-US" sz="2000" b="1" dirty="0">
                <a:solidFill>
                  <a:srgbClr val="0070C0"/>
                </a:solidFill>
                <a:latin typeface="+mn-ea"/>
              </a:rPr>
              <a:t>色彩描述</a:t>
            </a:r>
            <a:r>
              <a:rPr lang="zh-TW" altLang="en-US" sz="2000" dirty="0">
                <a:latin typeface="+mn-ea"/>
              </a:rPr>
              <a:t> 之</a:t>
            </a:r>
            <a:r>
              <a:rPr lang="zh-TW" altLang="zh-TW" sz="2000" dirty="0">
                <a:latin typeface="+mn-ea"/>
              </a:rPr>
              <a:t>符合螢幕</a:t>
            </a:r>
            <a:r>
              <a:rPr lang="zh-TW" altLang="en-US" sz="2000" dirty="0">
                <a:latin typeface="+mn-ea"/>
              </a:rPr>
              <a:t>呈現</a:t>
            </a:r>
            <a:r>
              <a:rPr lang="zh-TW" altLang="zh-TW" sz="2000" dirty="0">
                <a:latin typeface="+mn-ea"/>
              </a:rPr>
              <a:t>規格</a:t>
            </a:r>
            <a:r>
              <a:rPr lang="zh-TW" altLang="en-US" sz="2000" dirty="0">
                <a:latin typeface="+mn-ea"/>
              </a:rPr>
              <a:t>製作，避免顏色或格式錯誤</a:t>
            </a:r>
            <a:r>
              <a:rPr lang="zh-TW" altLang="zh-TW" sz="2000" dirty="0">
                <a:latin typeface="+mn-ea"/>
              </a:rPr>
              <a:t>。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altLang="zh-TW" sz="2000" dirty="0">
              <a:latin typeface="+mn-ea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zh-TW" altLang="zh-TW" sz="2000" dirty="0">
                <a:latin typeface="+mn-ea"/>
              </a:rPr>
              <a:t>以靜態影像為主，或無聲動態畫面</a:t>
            </a:r>
            <a:r>
              <a:rPr lang="en-US" altLang="zh-TW" sz="2000" dirty="0">
                <a:latin typeface="+mn-ea"/>
              </a:rPr>
              <a:t>/</a:t>
            </a:r>
            <a:r>
              <a:rPr lang="zh-TW" altLang="zh-TW" sz="2000" dirty="0">
                <a:latin typeface="+mn-ea"/>
              </a:rPr>
              <a:t>影片，長度固定為</a:t>
            </a:r>
            <a:r>
              <a:rPr lang="en-US" altLang="zh-TW" sz="2000" dirty="0">
                <a:latin typeface="+mn-ea"/>
              </a:rPr>
              <a:t>15</a:t>
            </a:r>
            <a:r>
              <a:rPr lang="zh-TW" altLang="zh-TW" sz="2000" dirty="0">
                <a:latin typeface="+mn-ea"/>
              </a:rPr>
              <a:t>秒。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000" dirty="0">
              <a:latin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sz="2000" dirty="0">
                <a:latin typeface="+mn-ea"/>
              </a:rPr>
              <a:t>請務必在預定刊登日</a:t>
            </a:r>
            <a:r>
              <a:rPr lang="zh-TW" altLang="zh-TW" sz="2000" b="1" dirty="0">
                <a:solidFill>
                  <a:srgbClr val="0070C0"/>
                </a:solidFill>
                <a:latin typeface="+mn-ea"/>
              </a:rPr>
              <a:t>至少</a:t>
            </a:r>
            <a:r>
              <a:rPr lang="en-US" altLang="zh-TW" sz="2000" b="1" dirty="0">
                <a:solidFill>
                  <a:srgbClr val="0070C0"/>
                </a:solidFill>
                <a:latin typeface="+mn-ea"/>
              </a:rPr>
              <a:t>10</a:t>
            </a:r>
            <a:r>
              <a:rPr lang="zh-TW" altLang="zh-TW" sz="2000" b="1" dirty="0">
                <a:solidFill>
                  <a:srgbClr val="0070C0"/>
                </a:solidFill>
                <a:latin typeface="+mn-ea"/>
              </a:rPr>
              <a:t>日以前</a:t>
            </a:r>
            <a:r>
              <a:rPr lang="zh-TW" altLang="zh-TW" sz="2000" dirty="0">
                <a:latin typeface="+mn-ea"/>
              </a:rPr>
              <a:t>提出申請，方可預留時間因應任何修正或變更。</a:t>
            </a:r>
            <a:endParaRPr lang="en-US" altLang="zh-TW" sz="1600" dirty="0">
              <a:latin typeface="+mn-ea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70383FA1-58CB-B5BF-1458-5A4A1F908AA6}"/>
              </a:ext>
            </a:extLst>
          </p:cNvPr>
          <p:cNvSpPr txBox="1"/>
          <p:nvPr/>
        </p:nvSpPr>
        <p:spPr>
          <a:xfrm>
            <a:off x="6096000" y="1758697"/>
            <a:ext cx="3320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zh-TW" sz="1800" b="1" dirty="0">
                <a:solidFill>
                  <a:srgbClr val="0070C0"/>
                </a:solidFill>
              </a:rPr>
              <a:t>例如：秘書室</a:t>
            </a:r>
            <a:r>
              <a:rPr lang="en-US" altLang="zh-TW" sz="1800" b="1" dirty="0">
                <a:solidFill>
                  <a:srgbClr val="0070C0"/>
                </a:solidFill>
              </a:rPr>
              <a:t>1016_1106_1121</a:t>
            </a:r>
            <a:endParaRPr lang="zh-TW" altLang="zh-TW" sz="1800" b="1" dirty="0">
              <a:solidFill>
                <a:srgbClr val="0070C0"/>
              </a:solidFill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2DC3E9CB-BA9B-C171-6919-A2CAB62B847A}"/>
              </a:ext>
            </a:extLst>
          </p:cNvPr>
          <p:cNvSpPr txBox="1"/>
          <p:nvPr/>
        </p:nvSpPr>
        <p:spPr>
          <a:xfrm>
            <a:off x="7575550" y="2412106"/>
            <a:ext cx="2698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zh-TW" altLang="en-US" sz="1600" dirty="0">
                <a:solidFill>
                  <a:srgbClr val="C00000"/>
                </a:solidFill>
                <a:latin typeface="+mj-ea"/>
                <a:ea typeface="+mj-ea"/>
              </a:rPr>
              <a:t>* 申請時請於</a:t>
            </a:r>
            <a:r>
              <a:rPr lang="en-US" altLang="zh-TW" sz="1600" dirty="0">
                <a:solidFill>
                  <a:srgbClr val="C00000"/>
                </a:solidFill>
                <a:latin typeface="+mj-ea"/>
                <a:ea typeface="+mj-ea"/>
              </a:rPr>
              <a:t>email</a:t>
            </a:r>
            <a:r>
              <a:rPr lang="zh-TW" altLang="zh-TW" sz="1600" dirty="0">
                <a:solidFill>
                  <a:srgbClr val="C00000"/>
                </a:solidFill>
                <a:latin typeface="+mj-ea"/>
                <a:ea typeface="+mj-ea"/>
              </a:rPr>
              <a:t>提出討論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82B9A034-A214-85CF-D43C-74089B806D38}"/>
              </a:ext>
            </a:extLst>
          </p:cNvPr>
          <p:cNvSpPr txBox="1"/>
          <p:nvPr/>
        </p:nvSpPr>
        <p:spPr>
          <a:xfrm>
            <a:off x="1543050" y="4679056"/>
            <a:ext cx="7781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zh-TW" altLang="en-US" sz="1600" dirty="0">
                <a:solidFill>
                  <a:srgbClr val="C00000"/>
                </a:solidFill>
                <a:latin typeface="+mj-ea"/>
                <a:ea typeface="+mj-ea"/>
              </a:rPr>
              <a:t>* </a:t>
            </a:r>
            <a:r>
              <a:rPr lang="zh-TW" altLang="en-US" sz="1600" dirty="0">
                <a:solidFill>
                  <a:srgbClr val="C00000"/>
                </a:solidFill>
                <a:latin typeface="+mn-ea"/>
              </a:rPr>
              <a:t>事後才知道的得獎消息，請務必在得獎日起</a:t>
            </a:r>
            <a:r>
              <a:rPr lang="en-US" altLang="zh-TW" sz="1600" dirty="0">
                <a:solidFill>
                  <a:srgbClr val="C00000"/>
                </a:solidFill>
                <a:latin typeface="+mn-ea"/>
              </a:rPr>
              <a:t>5</a:t>
            </a:r>
            <a:r>
              <a:rPr lang="zh-TW" altLang="en-US" sz="1600" dirty="0">
                <a:solidFill>
                  <a:srgbClr val="C00000"/>
                </a:solidFill>
                <a:latin typeface="+mn-ea"/>
              </a:rPr>
              <a:t>日內提出申請，以彰顯即時宣傳效果。</a:t>
            </a:r>
            <a:endParaRPr lang="zh-TW" altLang="zh-TW" sz="1600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41302D64-1D1D-351B-E5E6-B055B0E63E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469" y="5967861"/>
            <a:ext cx="1167971" cy="686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512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53B04958-E98F-F69F-5C70-20A7630700BB}"/>
              </a:ext>
            </a:extLst>
          </p:cNvPr>
          <p:cNvSpPr>
            <a:spLocks/>
          </p:cNvSpPr>
          <p:nvPr/>
        </p:nvSpPr>
        <p:spPr>
          <a:xfrm>
            <a:off x="218440" y="236974"/>
            <a:ext cx="2613660" cy="743466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E81CF78-65E4-3F4C-C2E1-DDAD7629B8F4}"/>
              </a:ext>
            </a:extLst>
          </p:cNvPr>
          <p:cNvSpPr/>
          <p:nvPr/>
        </p:nvSpPr>
        <p:spPr>
          <a:xfrm>
            <a:off x="365610" y="316319"/>
            <a:ext cx="23521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zh-TW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審核標準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8A119C9E-BE6A-BAD4-5DE3-39DF8B1969B9}"/>
              </a:ext>
            </a:extLst>
          </p:cNvPr>
          <p:cNvSpPr/>
          <p:nvPr/>
        </p:nvSpPr>
        <p:spPr>
          <a:xfrm>
            <a:off x="1031480" y="1607969"/>
            <a:ext cx="102334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zh-TW" altLang="zh-TW" sz="2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上傳內容應具</a:t>
            </a:r>
            <a:r>
              <a:rPr lang="zh-TW" altLang="en-US" sz="2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zh-TW" altLang="zh-TW" sz="2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全校</a:t>
            </a:r>
            <a:r>
              <a:rPr lang="en-US" altLang="zh-TW" sz="2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zh-TW" altLang="zh-TW" sz="2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全國</a:t>
            </a:r>
            <a:r>
              <a:rPr lang="en-US" altLang="zh-TW" sz="2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zh-TW" altLang="zh-TW" sz="2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國際性質</a:t>
            </a:r>
            <a:r>
              <a:rPr lang="zh-TW" altLang="zh-TW" sz="2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，並以</a:t>
            </a:r>
            <a:r>
              <a:rPr lang="zh-TW" altLang="zh-TW" sz="2000" u="sng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全校教職員工為宣傳對象的活動及消息</a:t>
            </a:r>
            <a:r>
              <a:rPr lang="zh-TW" altLang="zh-TW" sz="2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。</a:t>
            </a:r>
            <a:endParaRPr lang="en-US" altLang="zh-TW" sz="2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endParaRPr lang="en-US" altLang="zh-TW" sz="2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zh-TW" altLang="zh-TW" sz="2000" dirty="0">
                <a:cs typeface="Times New Roman" panose="02020603050405020304" pitchFamily="18" charset="0"/>
              </a:rPr>
              <a:t>版面至少須具備解析度佳的圖片及敘述明確的文字，並做好排版規劃，以保持輪播內容的整齊與美觀。</a:t>
            </a:r>
            <a:endParaRPr lang="en-US" altLang="zh-TW" sz="2000" dirty="0"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endParaRPr lang="en-US" altLang="zh-TW" sz="2000" dirty="0"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2000" dirty="0"/>
              <a:t>同一則消息，請</a:t>
            </a:r>
            <a:r>
              <a:rPr lang="zh-TW" altLang="en-US" sz="2000" b="1" dirty="0"/>
              <a:t>擇一上傳</a:t>
            </a:r>
            <a:r>
              <a:rPr lang="zh-TW" altLang="en-US" sz="2000" dirty="0"/>
              <a:t>至</a:t>
            </a:r>
            <a:r>
              <a:rPr lang="zh-TW" altLang="zh-TW" sz="2000" u="sng" dirty="0"/>
              <a:t>學校首頁</a:t>
            </a:r>
            <a:r>
              <a:rPr lang="zh-TW" altLang="en-US" sz="2000" u="sng" dirty="0"/>
              <a:t>的榮譽獎項</a:t>
            </a:r>
            <a:r>
              <a:rPr lang="en-US" altLang="zh-TW" sz="2000" u="sng" dirty="0"/>
              <a:t>/</a:t>
            </a:r>
            <a:r>
              <a:rPr lang="zh-TW" altLang="en-US" sz="2000" u="sng" dirty="0"/>
              <a:t>校園生活</a:t>
            </a:r>
            <a:r>
              <a:rPr lang="zh-TW" altLang="zh-TW" sz="2000" u="sng" dirty="0"/>
              <a:t>，</a:t>
            </a:r>
            <a:r>
              <a:rPr lang="zh-TW" altLang="en-US" sz="2000" u="sng" dirty="0"/>
              <a:t>或電子看板</a:t>
            </a:r>
            <a:r>
              <a:rPr lang="zh-TW" altLang="zh-TW" sz="2000" u="sng" dirty="0"/>
              <a:t>輪播</a:t>
            </a:r>
            <a:r>
              <a:rPr lang="zh-TW" altLang="en-US" sz="2000" dirty="0"/>
              <a:t>。</a:t>
            </a:r>
            <a:endParaRPr lang="zh-TW" altLang="zh-TW" sz="2000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9DAD40BE-ED8B-0719-6B71-2DC1B8B035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469" y="5967861"/>
            <a:ext cx="1167971" cy="686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148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:a16="http://schemas.microsoft.com/office/drawing/2014/main" id="{3BF3A200-D37A-990A-84D4-2B1A17DAC80E}"/>
              </a:ext>
            </a:extLst>
          </p:cNvPr>
          <p:cNvSpPr/>
          <p:nvPr/>
        </p:nvSpPr>
        <p:spPr>
          <a:xfrm>
            <a:off x="3972560" y="3622636"/>
            <a:ext cx="4246880" cy="987306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EB688A0-B98D-B3E0-ABB1-16187068CF67}"/>
              </a:ext>
            </a:extLst>
          </p:cNvPr>
          <p:cNvSpPr txBox="1"/>
          <p:nvPr/>
        </p:nvSpPr>
        <p:spPr>
          <a:xfrm>
            <a:off x="4157008" y="2052976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>
                <a:solidFill>
                  <a:schemeClr val="tx2">
                    <a:lumMod val="50000"/>
                  </a:schemeClr>
                </a:solidFill>
              </a:rPr>
              <a:t>謝謝您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68FD06F-016A-8616-050A-736D969D5C06}"/>
              </a:ext>
            </a:extLst>
          </p:cNvPr>
          <p:cNvSpPr txBox="1"/>
          <p:nvPr/>
        </p:nvSpPr>
        <p:spPr>
          <a:xfrm>
            <a:off x="3475135" y="3597442"/>
            <a:ext cx="5241731" cy="87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dirty="0"/>
              <a:t>若有任何疑難需協助，請來信或電聯</a:t>
            </a:r>
            <a:endParaRPr lang="en-US" altLang="zh-TW" dirty="0"/>
          </a:p>
          <a:p>
            <a:pPr algn="ctr">
              <a:lnSpc>
                <a:spcPct val="150000"/>
              </a:lnSpc>
            </a:pPr>
            <a:r>
              <a:rPr lang="zh-TW" altLang="en-US" dirty="0"/>
              <a:t>承辦人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何敍瑜</a:t>
            </a:r>
            <a:r>
              <a:rPr lang="zh-TW" altLang="en-US" b="1" dirty="0"/>
              <a:t> 分機 </a:t>
            </a:r>
            <a:r>
              <a:rPr lang="en-US" altLang="zh-TW" b="1" dirty="0"/>
              <a:t>#1003</a:t>
            </a:r>
            <a:endParaRPr lang="zh-TW" altLang="en-US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0D84CED-FA74-7DC7-57E8-56F8B9E1A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943" y="5225418"/>
            <a:ext cx="4210050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431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2330</TotalTime>
  <Words>466</Words>
  <Application>Microsoft Office PowerPoint</Application>
  <PresentationFormat>寬螢幕</PresentationFormat>
  <Paragraphs>63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Microsoft YaHei</vt:lpstr>
      <vt:lpstr>微軟正黑體</vt:lpstr>
      <vt:lpstr>Arial</vt:lpstr>
      <vt:lpstr>Calibri</vt:lpstr>
      <vt:lpstr>Gill Sans MT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user-1016</dc:creator>
  <cp:lastModifiedBy>北科大-USR丁欣瑜</cp:lastModifiedBy>
  <cp:revision>87</cp:revision>
  <dcterms:created xsi:type="dcterms:W3CDTF">2019-11-20T09:35:16Z</dcterms:created>
  <dcterms:modified xsi:type="dcterms:W3CDTF">2026-04-14T09:07:07Z</dcterms:modified>
</cp:coreProperties>
</file>